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Open Sans SemiBold"/>
      <p:regular r:id="rId25"/>
      <p:bold r:id="rId26"/>
      <p:italic r:id="rId27"/>
      <p:boldItalic r:id="rId28"/>
    </p:embeddedFont>
    <p:embeddedFont>
      <p:font typeface="Open Sans ExtraBold"/>
      <p:bold r:id="rId29"/>
      <p:boldItalic r:id="rId30"/>
    </p:embeddedFont>
    <p:embeddedFont>
      <p:font typeface="Open Sans Medium"/>
      <p:regular r:id="rId31"/>
      <p:bold r:id="rId32"/>
      <p:italic r:id="rId33"/>
      <p:boldItalic r:id="rId34"/>
    </p:embeddedFont>
    <p:embeddedFont>
      <p:font typeface="Open Sans Light"/>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SemiBold-bold.fntdata"/><Relationship Id="rId25" Type="http://schemas.openxmlformats.org/officeDocument/2006/relationships/font" Target="fonts/OpenSansSemiBold-regular.fntdata"/><Relationship Id="rId28" Type="http://schemas.openxmlformats.org/officeDocument/2006/relationships/font" Target="fonts/OpenSansSemiBold-boldItalic.fntdata"/><Relationship Id="rId27" Type="http://schemas.openxmlformats.org/officeDocument/2006/relationships/font" Target="fonts/OpenSansSemi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ExtraBol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Medium-regular.fntdata"/><Relationship Id="rId30" Type="http://schemas.openxmlformats.org/officeDocument/2006/relationships/font" Target="fonts/OpenSansExtraBold-boldItalic.fntdata"/><Relationship Id="rId11" Type="http://schemas.openxmlformats.org/officeDocument/2006/relationships/slide" Target="slides/slide5.xml"/><Relationship Id="rId33" Type="http://schemas.openxmlformats.org/officeDocument/2006/relationships/font" Target="fonts/OpenSansMedium-italic.fntdata"/><Relationship Id="rId10" Type="http://schemas.openxmlformats.org/officeDocument/2006/relationships/slide" Target="slides/slide4.xml"/><Relationship Id="rId32" Type="http://schemas.openxmlformats.org/officeDocument/2006/relationships/font" Target="fonts/OpenSansMedium-bold.fntdata"/><Relationship Id="rId13" Type="http://schemas.openxmlformats.org/officeDocument/2006/relationships/slide" Target="slides/slide7.xml"/><Relationship Id="rId35" Type="http://schemas.openxmlformats.org/officeDocument/2006/relationships/font" Target="fonts/OpenSansLight-regular.fntdata"/><Relationship Id="rId12" Type="http://schemas.openxmlformats.org/officeDocument/2006/relationships/slide" Target="slides/slide6.xml"/><Relationship Id="rId34" Type="http://schemas.openxmlformats.org/officeDocument/2006/relationships/font" Target="fonts/OpenSansMedium-boldItalic.fntdata"/><Relationship Id="rId15" Type="http://schemas.openxmlformats.org/officeDocument/2006/relationships/slide" Target="slides/slide9.xml"/><Relationship Id="rId37" Type="http://schemas.openxmlformats.org/officeDocument/2006/relationships/font" Target="fonts/OpenSansLight-italic.fntdata"/><Relationship Id="rId14" Type="http://schemas.openxmlformats.org/officeDocument/2006/relationships/slide" Target="slides/slide8.xml"/><Relationship Id="rId36" Type="http://schemas.openxmlformats.org/officeDocument/2006/relationships/font" Target="fonts/OpenSansLight-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OpenSansLigh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f8c83ea843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f8c83ea84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fc9acd2e94_0_8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43" name="Google Shape;243;gfc9acd2e94_0_841:notes"/>
          <p:cNvSpPr/>
          <p:nvPr>
            <p:ph idx="2" type="sldImg"/>
          </p:nvPr>
        </p:nvSpPr>
        <p:spPr>
          <a:xfrm>
            <a:off x="423927" y="1143000"/>
            <a:ext cx="6010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fc9acd2e94_0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fc9acd2e94_0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f8c83ea843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f8c83ea843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fc9acd2e94_0_15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fc9acd2e94_0_15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fc9acd2e94_0_13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fc9acd2e94_0_1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fc9acd2e94_0_15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fc9acd2e94_0_1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fc9acd2e94_0_15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fc9acd2e94_0_15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f8c83ea84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f8c83ea84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8c83ea84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f8c83ea84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fc9acd2e9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fc9acd2e9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fc9acd2e9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fc9acd2e9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fc9acd2e9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fc9acd2e9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c9acd2e94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fc9acd2e94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fc9acd2e94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fc9acd2e94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c9acd2e94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fc9acd2e94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fc9acd2e94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fc9acd2e94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position personnalisée">
  <p:cSld name="1_Disposition personnalisée">
    <p:spTree>
      <p:nvGrpSpPr>
        <p:cNvPr id="51" name="Shape 51"/>
        <p:cNvGrpSpPr/>
        <p:nvPr/>
      </p:nvGrpSpPr>
      <p:grpSpPr>
        <a:xfrm>
          <a:off x="0" y="0"/>
          <a:ext cx="0" cy="0"/>
          <a:chOff x="0" y="0"/>
          <a:chExt cx="0" cy="0"/>
        </a:xfrm>
      </p:grpSpPr>
      <p:sp>
        <p:nvSpPr>
          <p:cNvPr id="52" name="Google Shape;52;p13"/>
          <p:cNvSpPr/>
          <p:nvPr/>
        </p:nvSpPr>
        <p:spPr>
          <a:xfrm>
            <a:off x="0" y="0"/>
            <a:ext cx="9144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pos="2880">
          <p15:clr>
            <a:srgbClr val="FBAE40"/>
          </p15:clr>
        </p15:guide>
        <p15:guide id="2" orient="horz" pos="16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59" name="Shape 59"/>
        <p:cNvGrpSpPr/>
        <p:nvPr/>
      </p:nvGrpSpPr>
      <p:grpSpPr>
        <a:xfrm>
          <a:off x="0" y="0"/>
          <a:ext cx="0" cy="0"/>
          <a:chOff x="0" y="0"/>
          <a:chExt cx="0" cy="0"/>
        </a:xfrm>
      </p:grpSpPr>
      <p:sp>
        <p:nvSpPr>
          <p:cNvPr id="60" name="Google Shape;60;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1" name="Google Shape;61;p1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2" name="Google Shape;62;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3" name="Google Shape;63;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4" name="Google Shape;64;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position personnalisée">
  <p:cSld name="1_Disposition personnalisée">
    <p:spTree>
      <p:nvGrpSpPr>
        <p:cNvPr id="65" name="Shape 65"/>
        <p:cNvGrpSpPr/>
        <p:nvPr/>
      </p:nvGrpSpPr>
      <p:grpSpPr>
        <a:xfrm>
          <a:off x="0" y="0"/>
          <a:ext cx="0" cy="0"/>
          <a:chOff x="0" y="0"/>
          <a:chExt cx="0" cy="0"/>
        </a:xfrm>
      </p:grpSpPr>
      <p:sp>
        <p:nvSpPr>
          <p:cNvPr id="66" name="Google Shape;66;p16"/>
          <p:cNvSpPr/>
          <p:nvPr/>
        </p:nvSpPr>
        <p:spPr>
          <a:xfrm>
            <a:off x="0" y="0"/>
            <a:ext cx="9144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pos="2880">
          <p15:clr>
            <a:srgbClr val="FBAE40"/>
          </p15:clr>
        </p15:guide>
        <p15:guide id="2" orient="horz" pos="16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67" name="Shape 67"/>
        <p:cNvGrpSpPr/>
        <p:nvPr/>
      </p:nvGrpSpPr>
      <p:grpSpPr>
        <a:xfrm>
          <a:off x="0" y="0"/>
          <a:ext cx="0" cy="0"/>
          <a:chOff x="0" y="0"/>
          <a:chExt cx="0" cy="0"/>
        </a:xfrm>
      </p:grpSpPr>
      <p:sp>
        <p:nvSpPr>
          <p:cNvPr id="68" name="Google Shape;6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 name="Google Shape;69;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 name="Google Shape;70;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73" name="Shape 73"/>
        <p:cNvGrpSpPr/>
        <p:nvPr/>
      </p:nvGrpSpPr>
      <p:grpSpPr>
        <a:xfrm>
          <a:off x="0" y="0"/>
          <a:ext cx="0" cy="0"/>
          <a:chOff x="0" y="0"/>
          <a:chExt cx="0" cy="0"/>
        </a:xfrm>
      </p:grpSpPr>
      <p:sp>
        <p:nvSpPr>
          <p:cNvPr id="74" name="Google Shape;74;p1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5" name="Google Shape;75;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C8C9B"/>
              </a:buClr>
              <a:buSzPts val="1800"/>
              <a:buNone/>
              <a:defRPr sz="1800">
                <a:solidFill>
                  <a:srgbClr val="8C8C9B"/>
                </a:solidFill>
              </a:defRPr>
            </a:lvl1pPr>
            <a:lvl2pPr indent="-228600" lvl="1" marL="914400" rtl="0" algn="l">
              <a:lnSpc>
                <a:spcPct val="90000"/>
              </a:lnSpc>
              <a:spcBef>
                <a:spcPts val="400"/>
              </a:spcBef>
              <a:spcAft>
                <a:spcPts val="0"/>
              </a:spcAft>
              <a:buClr>
                <a:srgbClr val="8C8C9B"/>
              </a:buClr>
              <a:buSzPts val="1500"/>
              <a:buNone/>
              <a:defRPr sz="1500">
                <a:solidFill>
                  <a:srgbClr val="8C8C9B"/>
                </a:solidFill>
              </a:defRPr>
            </a:lvl2pPr>
            <a:lvl3pPr indent="-228600" lvl="2" marL="1371600" rtl="0" algn="l">
              <a:lnSpc>
                <a:spcPct val="90000"/>
              </a:lnSpc>
              <a:spcBef>
                <a:spcPts val="400"/>
              </a:spcBef>
              <a:spcAft>
                <a:spcPts val="0"/>
              </a:spcAft>
              <a:buClr>
                <a:srgbClr val="8C8C9B"/>
              </a:buClr>
              <a:buSzPts val="1400"/>
              <a:buNone/>
              <a:defRPr sz="1400">
                <a:solidFill>
                  <a:srgbClr val="8C8C9B"/>
                </a:solidFill>
              </a:defRPr>
            </a:lvl3pPr>
            <a:lvl4pPr indent="-228600" lvl="3" marL="1828800" rtl="0" algn="l">
              <a:lnSpc>
                <a:spcPct val="90000"/>
              </a:lnSpc>
              <a:spcBef>
                <a:spcPts val="400"/>
              </a:spcBef>
              <a:spcAft>
                <a:spcPts val="0"/>
              </a:spcAft>
              <a:buClr>
                <a:srgbClr val="8C8C9B"/>
              </a:buClr>
              <a:buSzPts val="1200"/>
              <a:buNone/>
              <a:defRPr sz="1200">
                <a:solidFill>
                  <a:srgbClr val="8C8C9B"/>
                </a:solidFill>
              </a:defRPr>
            </a:lvl4pPr>
            <a:lvl5pPr indent="-228600" lvl="4" marL="2286000" rtl="0" algn="l">
              <a:lnSpc>
                <a:spcPct val="90000"/>
              </a:lnSpc>
              <a:spcBef>
                <a:spcPts val="400"/>
              </a:spcBef>
              <a:spcAft>
                <a:spcPts val="0"/>
              </a:spcAft>
              <a:buClr>
                <a:srgbClr val="8C8C9B"/>
              </a:buClr>
              <a:buSzPts val="1200"/>
              <a:buNone/>
              <a:defRPr sz="1200">
                <a:solidFill>
                  <a:srgbClr val="8C8C9B"/>
                </a:solidFill>
              </a:defRPr>
            </a:lvl5pPr>
            <a:lvl6pPr indent="-228600" lvl="5" marL="2743200" rtl="0" algn="l">
              <a:lnSpc>
                <a:spcPct val="90000"/>
              </a:lnSpc>
              <a:spcBef>
                <a:spcPts val="400"/>
              </a:spcBef>
              <a:spcAft>
                <a:spcPts val="0"/>
              </a:spcAft>
              <a:buClr>
                <a:srgbClr val="8C8C9B"/>
              </a:buClr>
              <a:buSzPts val="1200"/>
              <a:buNone/>
              <a:defRPr sz="1200">
                <a:solidFill>
                  <a:srgbClr val="8C8C9B"/>
                </a:solidFill>
              </a:defRPr>
            </a:lvl6pPr>
            <a:lvl7pPr indent="-228600" lvl="6" marL="3200400" rtl="0" algn="l">
              <a:lnSpc>
                <a:spcPct val="90000"/>
              </a:lnSpc>
              <a:spcBef>
                <a:spcPts val="400"/>
              </a:spcBef>
              <a:spcAft>
                <a:spcPts val="0"/>
              </a:spcAft>
              <a:buClr>
                <a:srgbClr val="8C8C9B"/>
              </a:buClr>
              <a:buSzPts val="1200"/>
              <a:buNone/>
              <a:defRPr sz="1200">
                <a:solidFill>
                  <a:srgbClr val="8C8C9B"/>
                </a:solidFill>
              </a:defRPr>
            </a:lvl7pPr>
            <a:lvl8pPr indent="-228600" lvl="7" marL="3657600" rtl="0" algn="l">
              <a:lnSpc>
                <a:spcPct val="90000"/>
              </a:lnSpc>
              <a:spcBef>
                <a:spcPts val="400"/>
              </a:spcBef>
              <a:spcAft>
                <a:spcPts val="0"/>
              </a:spcAft>
              <a:buClr>
                <a:srgbClr val="8C8C9B"/>
              </a:buClr>
              <a:buSzPts val="1200"/>
              <a:buNone/>
              <a:defRPr sz="1200">
                <a:solidFill>
                  <a:srgbClr val="8C8C9B"/>
                </a:solidFill>
              </a:defRPr>
            </a:lvl8pPr>
            <a:lvl9pPr indent="-228600" lvl="8" marL="4114800" rtl="0" algn="l">
              <a:lnSpc>
                <a:spcPct val="90000"/>
              </a:lnSpc>
              <a:spcBef>
                <a:spcPts val="400"/>
              </a:spcBef>
              <a:spcAft>
                <a:spcPts val="0"/>
              </a:spcAft>
              <a:buClr>
                <a:srgbClr val="8C8C9B"/>
              </a:buClr>
              <a:buSzPts val="1200"/>
              <a:buNone/>
              <a:defRPr sz="1200">
                <a:solidFill>
                  <a:srgbClr val="8C8C9B"/>
                </a:solidFill>
              </a:defRPr>
            </a:lvl9pPr>
          </a:lstStyle>
          <a:p/>
        </p:txBody>
      </p:sp>
      <p:sp>
        <p:nvSpPr>
          <p:cNvPr id="76" name="Google Shape;76;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 name="Google Shape;77;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79" name="Shape 79"/>
        <p:cNvGrpSpPr/>
        <p:nvPr/>
      </p:nvGrpSpPr>
      <p:grpSpPr>
        <a:xfrm>
          <a:off x="0" y="0"/>
          <a:ext cx="0" cy="0"/>
          <a:chOff x="0" y="0"/>
          <a:chExt cx="0" cy="0"/>
        </a:xfrm>
      </p:grpSpPr>
      <p:sp>
        <p:nvSpPr>
          <p:cNvPr id="80" name="Google Shape;80;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1" name="Google Shape;81;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 name="Google Shape;83;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4" name="Google Shape;84;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86" name="Shape 86"/>
        <p:cNvGrpSpPr/>
        <p:nvPr/>
      </p:nvGrpSpPr>
      <p:grpSpPr>
        <a:xfrm>
          <a:off x="0" y="0"/>
          <a:ext cx="0" cy="0"/>
          <a:chOff x="0" y="0"/>
          <a:chExt cx="0" cy="0"/>
        </a:xfrm>
      </p:grpSpPr>
      <p:sp>
        <p:nvSpPr>
          <p:cNvPr id="87" name="Google Shape;87;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8" name="Google Shape;88;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9" name="Google Shape;89;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 name="Google Shape;90;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1" name="Google Shape;91;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 name="Google Shape;92;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95" name="Shape 95"/>
        <p:cNvGrpSpPr/>
        <p:nvPr/>
      </p:nvGrpSpPr>
      <p:grpSpPr>
        <a:xfrm>
          <a:off x="0" y="0"/>
          <a:ext cx="0" cy="0"/>
          <a:chOff x="0" y="0"/>
          <a:chExt cx="0" cy="0"/>
        </a:xfrm>
      </p:grpSpPr>
      <p:sp>
        <p:nvSpPr>
          <p:cNvPr id="96" name="Google Shape;96;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7" name="Google Shape;97;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00" name="Shape 100"/>
        <p:cNvGrpSpPr/>
        <p:nvPr/>
      </p:nvGrpSpPr>
      <p:grpSpPr>
        <a:xfrm>
          <a:off x="0" y="0"/>
          <a:ext cx="0" cy="0"/>
          <a:chOff x="0" y="0"/>
          <a:chExt cx="0" cy="0"/>
        </a:xfrm>
      </p:grpSpPr>
      <p:sp>
        <p:nvSpPr>
          <p:cNvPr id="101" name="Google Shape;10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2" name="Google Shape;10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3" name="Google Shape;10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04" name="Shape 104"/>
        <p:cNvGrpSpPr/>
        <p:nvPr/>
      </p:nvGrpSpPr>
      <p:grpSpPr>
        <a:xfrm>
          <a:off x="0" y="0"/>
          <a:ext cx="0" cy="0"/>
          <a:chOff x="0" y="0"/>
          <a:chExt cx="0" cy="0"/>
        </a:xfrm>
      </p:grpSpPr>
      <p:sp>
        <p:nvSpPr>
          <p:cNvPr id="105" name="Google Shape;10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6" name="Google Shape;106;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7" name="Google Shape;10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8" name="Google Shape;10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 name="Google Shape;11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11" name="Shape 111"/>
        <p:cNvGrpSpPr/>
        <p:nvPr/>
      </p:nvGrpSpPr>
      <p:grpSpPr>
        <a:xfrm>
          <a:off x="0" y="0"/>
          <a:ext cx="0" cy="0"/>
          <a:chOff x="0" y="0"/>
          <a:chExt cx="0" cy="0"/>
        </a:xfrm>
      </p:grpSpPr>
      <p:sp>
        <p:nvSpPr>
          <p:cNvPr id="112" name="Google Shape;11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3" name="Google Shape;113;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14" name="Google Shape;11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5" name="Google Shape;11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6" name="Google Shape;11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18" name="Shape 118"/>
        <p:cNvGrpSpPr/>
        <p:nvPr/>
      </p:nvGrpSpPr>
      <p:grpSpPr>
        <a:xfrm>
          <a:off x="0" y="0"/>
          <a:ext cx="0" cy="0"/>
          <a:chOff x="0" y="0"/>
          <a:chExt cx="0" cy="0"/>
        </a:xfrm>
      </p:grpSpPr>
      <p:sp>
        <p:nvSpPr>
          <p:cNvPr id="119" name="Google Shape;11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0" name="Google Shape;12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1" name="Google Shape;12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2" name="Google Shape;12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24" name="Shape 124"/>
        <p:cNvGrpSpPr/>
        <p:nvPr/>
      </p:nvGrpSpPr>
      <p:grpSpPr>
        <a:xfrm>
          <a:off x="0" y="0"/>
          <a:ext cx="0" cy="0"/>
          <a:chOff x="0" y="0"/>
          <a:chExt cx="0" cy="0"/>
        </a:xfrm>
      </p:grpSpPr>
      <p:sp>
        <p:nvSpPr>
          <p:cNvPr id="125" name="Google Shape;125;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6" name="Google Shape;126;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7" name="Google Shape;12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8" name="Google Shape;12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Disposition personnalisée">
  <p:cSld name="13_Disposition personnalisée">
    <p:spTree>
      <p:nvGrpSpPr>
        <p:cNvPr id="130" name="Shape 130"/>
        <p:cNvGrpSpPr/>
        <p:nvPr/>
      </p:nvGrpSpPr>
      <p:grpSpPr>
        <a:xfrm>
          <a:off x="0" y="0"/>
          <a:ext cx="0" cy="0"/>
          <a:chOff x="0" y="0"/>
          <a:chExt cx="0" cy="0"/>
        </a:xfrm>
      </p:grpSpPr>
      <p:sp>
        <p:nvSpPr>
          <p:cNvPr id="131" name="Google Shape;131;p27"/>
          <p:cNvSpPr txBox="1"/>
          <p:nvPr>
            <p:ph type="title"/>
          </p:nvPr>
        </p:nvSpPr>
        <p:spPr>
          <a:xfrm>
            <a:off x="500061" y="100345"/>
            <a:ext cx="8143800" cy="346200"/>
          </a:xfrm>
          <a:prstGeom prst="rect">
            <a:avLst/>
          </a:prstGeom>
          <a:noFill/>
          <a:ln>
            <a:noFill/>
          </a:ln>
        </p:spPr>
        <p:txBody>
          <a:bodyPr anchorCtr="0" anchor="t" bIns="34275" lIns="68575" spcFirstLastPara="1" rIns="68575" wrap="square" tIns="34275">
            <a:spAutoFit/>
          </a:bodyPr>
          <a:lstStyle>
            <a:lvl1pPr lvl="0" rtl="0" algn="ctr">
              <a:lnSpc>
                <a:spcPct val="100000"/>
              </a:lnSpc>
              <a:spcBef>
                <a:spcPts val="0"/>
              </a:spcBef>
              <a:spcAft>
                <a:spcPts val="0"/>
              </a:spcAft>
              <a:buClr>
                <a:srgbClr val="2E2F5E"/>
              </a:buClr>
              <a:buSzPts val="1800"/>
              <a:buFont typeface="Open Sans"/>
              <a:buNone/>
              <a:defRPr b="1" sz="1800">
                <a:solidFill>
                  <a:srgbClr val="2E2F5E"/>
                </a:solidFill>
                <a:latin typeface="Open Sans"/>
                <a:ea typeface="Open Sans"/>
                <a:cs typeface="Open Sans"/>
                <a:sym typeface="Open Sans"/>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7"/>
          <p:cNvSpPr txBox="1"/>
          <p:nvPr>
            <p:ph idx="1" type="body"/>
          </p:nvPr>
        </p:nvSpPr>
        <p:spPr>
          <a:xfrm>
            <a:off x="500061" y="2646617"/>
            <a:ext cx="8143800" cy="223800"/>
          </a:xfrm>
          <a:prstGeom prst="rect">
            <a:avLst/>
          </a:prstGeom>
          <a:noFill/>
          <a:ln>
            <a:noFill/>
          </a:ln>
        </p:spPr>
        <p:txBody>
          <a:bodyPr anchorCtr="0" anchor="ctr" bIns="34275" lIns="68575" spcFirstLastPara="1" rIns="68575" wrap="square" tIns="34275">
            <a:spAutoFit/>
          </a:bodyPr>
          <a:lstStyle>
            <a:lvl1pPr indent="-285750" lvl="0" marL="457200" rtl="0" algn="l">
              <a:lnSpc>
                <a:spcPct val="120000"/>
              </a:lnSpc>
              <a:spcBef>
                <a:spcPts val="0"/>
              </a:spcBef>
              <a:spcAft>
                <a:spcPts val="0"/>
              </a:spcAft>
              <a:buClr>
                <a:srgbClr val="2E2F5E"/>
              </a:buClr>
              <a:buSzPts val="900"/>
              <a:buChar char="•"/>
              <a:defRPr sz="900">
                <a:solidFill>
                  <a:srgbClr val="2E2F5E"/>
                </a:solidFill>
                <a:latin typeface="Open Sans"/>
                <a:ea typeface="Open Sans"/>
                <a:cs typeface="Open Sans"/>
                <a:sym typeface="Open Sans"/>
              </a:defRPr>
            </a:lvl1pPr>
            <a:lvl2pPr indent="-285750" lvl="1" marL="914400" rtl="0" algn="l">
              <a:lnSpc>
                <a:spcPct val="120000"/>
              </a:lnSpc>
              <a:spcBef>
                <a:spcPts val="200"/>
              </a:spcBef>
              <a:spcAft>
                <a:spcPts val="0"/>
              </a:spcAft>
              <a:buClr>
                <a:srgbClr val="2E2F5E"/>
              </a:buClr>
              <a:buSzPts val="900"/>
              <a:buFont typeface="Arial"/>
              <a:buChar char="•"/>
              <a:defRPr sz="900">
                <a:solidFill>
                  <a:srgbClr val="2E2F5E"/>
                </a:solidFill>
                <a:latin typeface="Open Sans"/>
                <a:ea typeface="Open Sans"/>
                <a:cs typeface="Open Sans"/>
                <a:sym typeface="Open Sans"/>
              </a:defRPr>
            </a:lvl2pPr>
            <a:lvl3pPr indent="-285750" lvl="2" marL="1371600" rtl="0" algn="l">
              <a:lnSpc>
                <a:spcPct val="120000"/>
              </a:lnSpc>
              <a:spcBef>
                <a:spcPts val="200"/>
              </a:spcBef>
              <a:spcAft>
                <a:spcPts val="0"/>
              </a:spcAft>
              <a:buClr>
                <a:srgbClr val="2E2F5E"/>
              </a:buClr>
              <a:buSzPts val="900"/>
              <a:buChar char="•"/>
              <a:defRPr sz="900">
                <a:solidFill>
                  <a:srgbClr val="2E2F5E"/>
                </a:solidFill>
                <a:latin typeface="Open Sans"/>
                <a:ea typeface="Open Sans"/>
                <a:cs typeface="Open Sans"/>
                <a:sym typeface="Open Sans"/>
              </a:defRPr>
            </a:lvl3pPr>
            <a:lvl4pPr indent="-285750" lvl="3" marL="1828800" rtl="0" algn="l">
              <a:lnSpc>
                <a:spcPct val="120000"/>
              </a:lnSpc>
              <a:spcBef>
                <a:spcPts val="200"/>
              </a:spcBef>
              <a:spcAft>
                <a:spcPts val="0"/>
              </a:spcAft>
              <a:buClr>
                <a:srgbClr val="2E2F5E"/>
              </a:buClr>
              <a:buSzPts val="900"/>
              <a:buChar char="•"/>
              <a:defRPr sz="900">
                <a:solidFill>
                  <a:srgbClr val="2E2F5E"/>
                </a:solidFill>
                <a:latin typeface="Open Sans"/>
                <a:ea typeface="Open Sans"/>
                <a:cs typeface="Open Sans"/>
                <a:sym typeface="Open Sans"/>
              </a:defRPr>
            </a:lvl4pPr>
            <a:lvl5pPr indent="-285750" lvl="4" marL="2286000" rtl="0" algn="l">
              <a:lnSpc>
                <a:spcPct val="120000"/>
              </a:lnSpc>
              <a:spcBef>
                <a:spcPts val="200"/>
              </a:spcBef>
              <a:spcAft>
                <a:spcPts val="0"/>
              </a:spcAft>
              <a:buClr>
                <a:srgbClr val="2E2F5E"/>
              </a:buClr>
              <a:buSzPts val="900"/>
              <a:buChar char="•"/>
              <a:defRPr sz="900">
                <a:solidFill>
                  <a:srgbClr val="2E2F5E"/>
                </a:solidFill>
                <a:latin typeface="Open Sans"/>
                <a:ea typeface="Open Sans"/>
                <a:cs typeface="Open Sans"/>
                <a:sym typeface="Open San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33" name="Google Shape;133;p27"/>
          <p:cNvPicPr preferRelativeResize="0"/>
          <p:nvPr/>
        </p:nvPicPr>
        <p:blipFill rotWithShape="1">
          <a:blip r:embed="rId2">
            <a:alphaModFix/>
          </a:blip>
          <a:srcRect b="0" l="0" r="0" t="0"/>
          <a:stretch/>
        </p:blipFill>
        <p:spPr>
          <a:xfrm>
            <a:off x="4069081" y="4793357"/>
            <a:ext cx="1005840" cy="219273"/>
          </a:xfrm>
          <a:prstGeom prst="rect">
            <a:avLst/>
          </a:prstGeom>
          <a:noFill/>
          <a:ln>
            <a:noFill/>
          </a:ln>
        </p:spPr>
      </p:pic>
      <p:sp>
        <p:nvSpPr>
          <p:cNvPr id="134" name="Google Shape;134;p27"/>
          <p:cNvSpPr/>
          <p:nvPr/>
        </p:nvSpPr>
        <p:spPr>
          <a:xfrm rot="5400000">
            <a:off x="8591740" y="2253474"/>
            <a:ext cx="1112100" cy="636600"/>
          </a:xfrm>
          <a:prstGeom prst="roundRect">
            <a:avLst>
              <a:gd fmla="val 50000" name="adj"/>
            </a:avLst>
          </a:prstGeom>
          <a:solidFill>
            <a:srgbClr val="FFBE5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135" name="Google Shape;135;p27"/>
          <p:cNvSpPr/>
          <p:nvPr/>
        </p:nvSpPr>
        <p:spPr>
          <a:xfrm>
            <a:off x="8623922" y="622306"/>
            <a:ext cx="349200" cy="349200"/>
          </a:xfrm>
          <a:prstGeom prst="ellipse">
            <a:avLst/>
          </a:prstGeom>
          <a:solidFill>
            <a:srgbClr val="4C40C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136" name="Google Shape;136;p27"/>
          <p:cNvSpPr/>
          <p:nvPr/>
        </p:nvSpPr>
        <p:spPr>
          <a:xfrm>
            <a:off x="7752755" y="-485775"/>
            <a:ext cx="1519800" cy="971700"/>
          </a:xfrm>
          <a:prstGeom prst="roundRect">
            <a:avLst>
              <a:gd fmla="val 50000" name="adj"/>
            </a:avLst>
          </a:prstGeom>
          <a:solidFill>
            <a:srgbClr val="49D38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137" name="Google Shape;137;p27"/>
          <p:cNvSpPr/>
          <p:nvPr/>
        </p:nvSpPr>
        <p:spPr>
          <a:xfrm rot="5400000">
            <a:off x="-1092272" y="4205555"/>
            <a:ext cx="2184600" cy="1175400"/>
          </a:xfrm>
          <a:prstGeom prst="roundRect">
            <a:avLst>
              <a:gd fmla="val 50000" name="adj"/>
            </a:avLst>
          </a:prstGeom>
          <a:solidFill>
            <a:srgbClr val="FFBE5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138" name="Google Shape;138;p27"/>
          <p:cNvSpPr/>
          <p:nvPr/>
        </p:nvSpPr>
        <p:spPr>
          <a:xfrm rot="5400000">
            <a:off x="81831" y="3888005"/>
            <a:ext cx="1011900" cy="637800"/>
          </a:xfrm>
          <a:prstGeom prst="roundRect">
            <a:avLst>
              <a:gd fmla="val 50000" name="adj"/>
            </a:avLst>
          </a:prstGeom>
          <a:solidFill>
            <a:srgbClr val="E882E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139" name="Google Shape;139;p27"/>
          <p:cNvSpPr/>
          <p:nvPr/>
        </p:nvSpPr>
        <p:spPr>
          <a:xfrm>
            <a:off x="-174579" y="1879694"/>
            <a:ext cx="349200" cy="349200"/>
          </a:xfrm>
          <a:prstGeom prst="ellipse">
            <a:avLst/>
          </a:prstGeom>
          <a:solidFill>
            <a:srgbClr val="49D38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pic>
        <p:nvPicPr>
          <p:cNvPr id="9" name="Google Shape;9;p1"/>
          <p:cNvPicPr preferRelativeResize="0"/>
          <p:nvPr/>
        </p:nvPicPr>
        <p:blipFill>
          <a:blip r:embed="rId1">
            <a:alphaModFix/>
          </a:blip>
          <a:stretch>
            <a:fillRect/>
          </a:stretch>
        </p:blipFill>
        <p:spPr>
          <a:xfrm>
            <a:off x="3951584" y="4756525"/>
            <a:ext cx="1240825" cy="268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5" name="Google Shape;55;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C8C9B"/>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C8C9B"/>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C8C9B"/>
                </a:solidFill>
                <a:latin typeface="Calibri"/>
                <a:ea typeface="Calibri"/>
                <a:cs typeface="Calibri"/>
                <a:sym typeface="Calibri"/>
              </a:defRPr>
            </a:lvl1pPr>
            <a:lvl2pPr indent="0" lvl="1" marL="0" marR="0" rtl="0" algn="r">
              <a:spcBef>
                <a:spcPts val="0"/>
              </a:spcBef>
              <a:buNone/>
              <a:defRPr b="0" i="0" sz="900" u="none" cap="none" strike="noStrike">
                <a:solidFill>
                  <a:srgbClr val="8C8C9B"/>
                </a:solidFill>
                <a:latin typeface="Calibri"/>
                <a:ea typeface="Calibri"/>
                <a:cs typeface="Calibri"/>
                <a:sym typeface="Calibri"/>
              </a:defRPr>
            </a:lvl2pPr>
            <a:lvl3pPr indent="0" lvl="2" marL="0" marR="0" rtl="0" algn="r">
              <a:spcBef>
                <a:spcPts val="0"/>
              </a:spcBef>
              <a:buNone/>
              <a:defRPr b="0" i="0" sz="900" u="none" cap="none" strike="noStrike">
                <a:solidFill>
                  <a:srgbClr val="8C8C9B"/>
                </a:solidFill>
                <a:latin typeface="Calibri"/>
                <a:ea typeface="Calibri"/>
                <a:cs typeface="Calibri"/>
                <a:sym typeface="Calibri"/>
              </a:defRPr>
            </a:lvl3pPr>
            <a:lvl4pPr indent="0" lvl="3" marL="0" marR="0" rtl="0" algn="r">
              <a:spcBef>
                <a:spcPts val="0"/>
              </a:spcBef>
              <a:buNone/>
              <a:defRPr b="0" i="0" sz="900" u="none" cap="none" strike="noStrike">
                <a:solidFill>
                  <a:srgbClr val="8C8C9B"/>
                </a:solidFill>
                <a:latin typeface="Calibri"/>
                <a:ea typeface="Calibri"/>
                <a:cs typeface="Calibri"/>
                <a:sym typeface="Calibri"/>
              </a:defRPr>
            </a:lvl4pPr>
            <a:lvl5pPr indent="0" lvl="4" marL="0" marR="0" rtl="0" algn="r">
              <a:spcBef>
                <a:spcPts val="0"/>
              </a:spcBef>
              <a:buNone/>
              <a:defRPr b="0" i="0" sz="900" u="none" cap="none" strike="noStrike">
                <a:solidFill>
                  <a:srgbClr val="8C8C9B"/>
                </a:solidFill>
                <a:latin typeface="Calibri"/>
                <a:ea typeface="Calibri"/>
                <a:cs typeface="Calibri"/>
                <a:sym typeface="Calibri"/>
              </a:defRPr>
            </a:lvl5pPr>
            <a:lvl6pPr indent="0" lvl="5" marL="0" marR="0" rtl="0" algn="r">
              <a:spcBef>
                <a:spcPts val="0"/>
              </a:spcBef>
              <a:buNone/>
              <a:defRPr b="0" i="0" sz="900" u="none" cap="none" strike="noStrike">
                <a:solidFill>
                  <a:srgbClr val="8C8C9B"/>
                </a:solidFill>
                <a:latin typeface="Calibri"/>
                <a:ea typeface="Calibri"/>
                <a:cs typeface="Calibri"/>
                <a:sym typeface="Calibri"/>
              </a:defRPr>
            </a:lvl6pPr>
            <a:lvl7pPr indent="0" lvl="6" marL="0" marR="0" rtl="0" algn="r">
              <a:spcBef>
                <a:spcPts val="0"/>
              </a:spcBef>
              <a:buNone/>
              <a:defRPr b="0" i="0" sz="900" u="none" cap="none" strike="noStrike">
                <a:solidFill>
                  <a:srgbClr val="8C8C9B"/>
                </a:solidFill>
                <a:latin typeface="Calibri"/>
                <a:ea typeface="Calibri"/>
                <a:cs typeface="Calibri"/>
                <a:sym typeface="Calibri"/>
              </a:defRPr>
            </a:lvl7pPr>
            <a:lvl8pPr indent="0" lvl="7" marL="0" marR="0" rtl="0" algn="r">
              <a:spcBef>
                <a:spcPts val="0"/>
              </a:spcBef>
              <a:buNone/>
              <a:defRPr b="0" i="0" sz="900" u="none" cap="none" strike="noStrike">
                <a:solidFill>
                  <a:srgbClr val="8C8C9B"/>
                </a:solidFill>
                <a:latin typeface="Calibri"/>
                <a:ea typeface="Calibri"/>
                <a:cs typeface="Calibri"/>
                <a:sym typeface="Calibri"/>
              </a:defRPr>
            </a:lvl8pPr>
            <a:lvl9pPr indent="0" lvl="8" marL="0" marR="0" rtl="0" algn="r">
              <a:spcBef>
                <a:spcPts val="0"/>
              </a:spcBef>
              <a:buNone/>
              <a:defRPr b="0" i="0" sz="900" u="none" cap="none" strike="noStrike">
                <a:solidFill>
                  <a:srgbClr val="8C8C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4.jpg"/><Relationship Id="rId5" Type="http://schemas.openxmlformats.org/officeDocument/2006/relationships/image" Target="../media/image2.jpg"/><Relationship Id="rId6" Type="http://schemas.openxmlformats.org/officeDocument/2006/relationships/image" Target="../media/image4.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hyperlink" Target="https://www.helloasso.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pSp>
        <p:nvGrpSpPr>
          <p:cNvPr id="144" name="Google Shape;144;p28"/>
          <p:cNvGrpSpPr/>
          <p:nvPr/>
        </p:nvGrpSpPr>
        <p:grpSpPr>
          <a:xfrm>
            <a:off x="-224600" y="-29950"/>
            <a:ext cx="9532914" cy="5173677"/>
            <a:chOff x="0" y="-2"/>
            <a:chExt cx="12191986" cy="6858003"/>
          </a:xfrm>
        </p:grpSpPr>
        <p:pic>
          <p:nvPicPr>
            <p:cNvPr descr="Une image contenant personne, garçon, enfant, portant&#10;&#10;Description générée automatiquement" id="145" name="Google Shape;145;p28"/>
            <p:cNvPicPr preferRelativeResize="0"/>
            <p:nvPr/>
          </p:nvPicPr>
          <p:blipFill rotWithShape="1">
            <a:blip r:embed="rId3">
              <a:alphaModFix/>
            </a:blip>
            <a:srcRect b="0" l="0" r="25925" t="0"/>
            <a:stretch/>
          </p:blipFill>
          <p:spPr>
            <a:xfrm>
              <a:off x="0" y="0"/>
              <a:ext cx="4063996" cy="6858000"/>
            </a:xfrm>
            <a:prstGeom prst="rect">
              <a:avLst/>
            </a:prstGeom>
            <a:noFill/>
            <a:ln>
              <a:noFill/>
            </a:ln>
          </p:spPr>
        </p:pic>
        <p:pic>
          <p:nvPicPr>
            <p:cNvPr descr="Une image contenant personne, intérieur, homme, regardant&#10;&#10;Description générée automatiquement" id="146" name="Google Shape;146;p28"/>
            <p:cNvPicPr preferRelativeResize="0"/>
            <p:nvPr/>
          </p:nvPicPr>
          <p:blipFill rotWithShape="1">
            <a:blip r:embed="rId4">
              <a:alphaModFix/>
            </a:blip>
            <a:srcRect b="0" l="12962" r="12962" t="0"/>
            <a:stretch/>
          </p:blipFill>
          <p:spPr>
            <a:xfrm>
              <a:off x="4063995" y="-1"/>
              <a:ext cx="4063996" cy="6858002"/>
            </a:xfrm>
            <a:prstGeom prst="rect">
              <a:avLst/>
            </a:prstGeom>
            <a:noFill/>
            <a:ln>
              <a:noFill/>
            </a:ln>
          </p:spPr>
        </p:pic>
        <p:pic>
          <p:nvPicPr>
            <p:cNvPr descr="Une image contenant feu, assis, homme, bouche d’incendie&#10;&#10;Description générée automatiquement" id="147" name="Google Shape;147;p28"/>
            <p:cNvPicPr preferRelativeResize="0"/>
            <p:nvPr/>
          </p:nvPicPr>
          <p:blipFill rotWithShape="1">
            <a:blip r:embed="rId5">
              <a:alphaModFix/>
            </a:blip>
            <a:srcRect b="0" l="25925" r="0" t="0"/>
            <a:stretch/>
          </p:blipFill>
          <p:spPr>
            <a:xfrm>
              <a:off x="8127986" y="-2"/>
              <a:ext cx="4064000" cy="6858002"/>
            </a:xfrm>
            <a:prstGeom prst="rect">
              <a:avLst/>
            </a:prstGeom>
            <a:noFill/>
            <a:ln>
              <a:noFill/>
            </a:ln>
          </p:spPr>
        </p:pic>
      </p:grpSp>
      <p:sp>
        <p:nvSpPr>
          <p:cNvPr id="148" name="Google Shape;148;p28"/>
          <p:cNvSpPr/>
          <p:nvPr/>
        </p:nvSpPr>
        <p:spPr>
          <a:xfrm>
            <a:off x="-224600" y="-29950"/>
            <a:ext cx="9590700" cy="5240700"/>
          </a:xfrm>
          <a:prstGeom prst="rect">
            <a:avLst/>
          </a:prstGeom>
          <a:solidFill>
            <a:srgbClr val="2E2F5E">
              <a:alpha val="6470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9" name="Google Shape;149;p28"/>
          <p:cNvSpPr/>
          <p:nvPr/>
        </p:nvSpPr>
        <p:spPr>
          <a:xfrm>
            <a:off x="552150" y="2012400"/>
            <a:ext cx="8039700" cy="1198200"/>
          </a:xfrm>
          <a:prstGeom prst="rect">
            <a:avLst/>
          </a:prstGeom>
          <a:solidFill>
            <a:srgbClr val="FFFFFF">
              <a:alpha val="34900"/>
            </a:srgbClr>
          </a:solidFill>
          <a:ln cap="flat" cmpd="sng" w="285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4000">
                <a:solidFill>
                  <a:srgbClr val="FFFFFF"/>
                </a:solidFill>
                <a:latin typeface="Open Sans ExtraBold"/>
                <a:ea typeface="Open Sans ExtraBold"/>
                <a:cs typeface="Open Sans ExtraBold"/>
                <a:sym typeface="Open Sans ExtraBold"/>
              </a:rPr>
              <a:t>HELLOASSO</a:t>
            </a:r>
            <a:endParaRPr sz="3000"/>
          </a:p>
        </p:txBody>
      </p:sp>
      <p:pic>
        <p:nvPicPr>
          <p:cNvPr id="150" name="Google Shape;150;p28"/>
          <p:cNvPicPr preferRelativeResize="0"/>
          <p:nvPr/>
        </p:nvPicPr>
        <p:blipFill rotWithShape="1">
          <a:blip r:embed="rId6">
            <a:alphaModFix/>
          </a:blip>
          <a:srcRect b="0" l="0" r="0" t="0"/>
          <a:stretch/>
        </p:blipFill>
        <p:spPr>
          <a:xfrm>
            <a:off x="-128176" y="4211382"/>
            <a:ext cx="1534953" cy="887175"/>
          </a:xfrm>
          <a:prstGeom prst="rect">
            <a:avLst/>
          </a:prstGeom>
          <a:noFill/>
          <a:ln>
            <a:noFill/>
          </a:ln>
        </p:spPr>
      </p:pic>
      <p:pic>
        <p:nvPicPr>
          <p:cNvPr id="151" name="Google Shape;151;p28"/>
          <p:cNvPicPr preferRelativeResize="0"/>
          <p:nvPr/>
        </p:nvPicPr>
        <p:blipFill>
          <a:blip r:embed="rId7">
            <a:alphaModFix/>
          </a:blip>
          <a:stretch>
            <a:fillRect/>
          </a:stretch>
        </p:blipFill>
        <p:spPr>
          <a:xfrm>
            <a:off x="7554275" y="4701251"/>
            <a:ext cx="1534950" cy="3346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37"/>
          <p:cNvPicPr preferRelativeResize="0"/>
          <p:nvPr/>
        </p:nvPicPr>
        <p:blipFill>
          <a:blip r:embed="rId3">
            <a:alphaModFix/>
          </a:blip>
          <a:stretch>
            <a:fillRect/>
          </a:stretch>
        </p:blipFill>
        <p:spPr>
          <a:xfrm>
            <a:off x="0" y="0"/>
            <a:ext cx="9144000" cy="5143505"/>
          </a:xfrm>
          <a:prstGeom prst="rect">
            <a:avLst/>
          </a:prstGeom>
          <a:noFill/>
          <a:ln>
            <a:noFill/>
          </a:ln>
        </p:spPr>
      </p:pic>
      <p:sp>
        <p:nvSpPr>
          <p:cNvPr id="246" name="Google Shape;246;p37"/>
          <p:cNvSpPr/>
          <p:nvPr/>
        </p:nvSpPr>
        <p:spPr>
          <a:xfrm>
            <a:off x="920900" y="827550"/>
            <a:ext cx="2279400" cy="3885300"/>
          </a:xfrm>
          <a:prstGeom prst="rect">
            <a:avLst/>
          </a:prstGeom>
          <a:solidFill>
            <a:schemeClr val="lt1"/>
          </a:solidFill>
          <a:ln cap="flat" cmpd="sng" w="12700">
            <a:solidFill>
              <a:schemeClr val="accent5"/>
            </a:solidFill>
            <a:prstDash val="solid"/>
            <a:miter lim="800000"/>
            <a:headEnd len="sm" w="sm" type="none"/>
            <a:tailEnd len="sm" w="sm" type="none"/>
          </a:ln>
          <a:effectLst>
            <a:outerShdw blurRad="63500" rotWithShape="0" algn="ctr">
              <a:schemeClr val="dk2">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247" name="Google Shape;247;p37"/>
          <p:cNvSpPr/>
          <p:nvPr/>
        </p:nvSpPr>
        <p:spPr>
          <a:xfrm>
            <a:off x="3466241" y="827550"/>
            <a:ext cx="2279400" cy="3885300"/>
          </a:xfrm>
          <a:prstGeom prst="rect">
            <a:avLst/>
          </a:prstGeom>
          <a:solidFill>
            <a:schemeClr val="lt1"/>
          </a:solidFill>
          <a:ln cap="flat" cmpd="sng" w="12700">
            <a:solidFill>
              <a:schemeClr val="accent5"/>
            </a:solidFill>
            <a:prstDash val="solid"/>
            <a:miter lim="800000"/>
            <a:headEnd len="sm" w="sm" type="none"/>
            <a:tailEnd len="sm" w="sm" type="none"/>
          </a:ln>
          <a:effectLst>
            <a:outerShdw blurRad="63500" rotWithShape="0" algn="ctr">
              <a:schemeClr val="dk2">
                <a:alpha val="40000"/>
              </a:schemeClr>
            </a:outerShdw>
          </a:effectLst>
        </p:spPr>
        <p:txBody>
          <a:bodyPr anchorCtr="0" anchor="ctr" bIns="34275" lIns="68575" spcFirstLastPara="1" rIns="68575" wrap="square" tIns="34275">
            <a:noAutofit/>
          </a:bodyPr>
          <a:lstStyle/>
          <a:p>
            <a:pPr indent="0" lvl="0" marL="0" marR="0" rtl="0" algn="l">
              <a:lnSpc>
                <a:spcPct val="120000"/>
              </a:lnSpc>
              <a:spcBef>
                <a:spcPts val="0"/>
              </a:spcBef>
              <a:spcAft>
                <a:spcPts val="0"/>
              </a:spcAft>
              <a:buNone/>
            </a:pPr>
            <a:r>
              <a:t/>
            </a:r>
            <a:endParaRPr sz="1000">
              <a:solidFill>
                <a:srgbClr val="707097"/>
              </a:solidFill>
            </a:endParaRPr>
          </a:p>
        </p:txBody>
      </p:sp>
      <p:sp>
        <p:nvSpPr>
          <p:cNvPr id="248" name="Google Shape;248;p37"/>
          <p:cNvSpPr/>
          <p:nvPr/>
        </p:nvSpPr>
        <p:spPr>
          <a:xfrm>
            <a:off x="6011608" y="827550"/>
            <a:ext cx="2279400" cy="3885300"/>
          </a:xfrm>
          <a:prstGeom prst="rect">
            <a:avLst/>
          </a:prstGeom>
          <a:solidFill>
            <a:schemeClr val="lt1"/>
          </a:solidFill>
          <a:ln cap="flat" cmpd="sng" w="12700">
            <a:solidFill>
              <a:schemeClr val="accent5"/>
            </a:solidFill>
            <a:prstDash val="solid"/>
            <a:miter lim="800000"/>
            <a:headEnd len="sm" w="sm" type="none"/>
            <a:tailEnd len="sm" w="sm" type="none"/>
          </a:ln>
          <a:effectLst>
            <a:outerShdw blurRad="63500" rotWithShape="0" algn="ctr">
              <a:schemeClr val="dk2">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249" name="Google Shape;249;p37"/>
          <p:cNvSpPr/>
          <p:nvPr/>
        </p:nvSpPr>
        <p:spPr>
          <a:xfrm>
            <a:off x="1533650" y="863725"/>
            <a:ext cx="1053900" cy="9903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pic>
        <p:nvPicPr>
          <p:cNvPr id="250" name="Google Shape;250;p37"/>
          <p:cNvPicPr preferRelativeResize="0"/>
          <p:nvPr/>
        </p:nvPicPr>
        <p:blipFill rotWithShape="1">
          <a:blip r:embed="rId4">
            <a:alphaModFix/>
          </a:blip>
          <a:srcRect b="0" l="0" r="0" t="0"/>
          <a:stretch/>
        </p:blipFill>
        <p:spPr>
          <a:xfrm>
            <a:off x="1904627" y="1181500"/>
            <a:ext cx="312097" cy="335107"/>
          </a:xfrm>
          <a:prstGeom prst="rect">
            <a:avLst/>
          </a:prstGeom>
          <a:noFill/>
          <a:ln>
            <a:noFill/>
          </a:ln>
        </p:spPr>
      </p:pic>
      <p:sp>
        <p:nvSpPr>
          <p:cNvPr id="251" name="Google Shape;251;p37"/>
          <p:cNvSpPr txBox="1"/>
          <p:nvPr/>
        </p:nvSpPr>
        <p:spPr>
          <a:xfrm>
            <a:off x="1483743" y="1863578"/>
            <a:ext cx="12003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i="0" lang="fr" sz="900" u="none" cap="none" strike="noStrike">
                <a:solidFill>
                  <a:schemeClr val="dk1"/>
                </a:solidFill>
                <a:latin typeface="Open Sans"/>
                <a:ea typeface="Open Sans"/>
                <a:cs typeface="Open Sans"/>
                <a:sym typeface="Open Sans"/>
              </a:rPr>
              <a:t>#SOLUTION</a:t>
            </a:r>
            <a:endParaRPr b="1" i="0" sz="1100" u="none" cap="none" strike="noStrike">
              <a:solidFill>
                <a:srgbClr val="000000"/>
              </a:solidFill>
              <a:latin typeface="Open Sans"/>
              <a:ea typeface="Open Sans"/>
              <a:cs typeface="Open Sans"/>
              <a:sym typeface="Open Sans"/>
            </a:endParaRPr>
          </a:p>
        </p:txBody>
      </p:sp>
      <p:pic>
        <p:nvPicPr>
          <p:cNvPr id="252" name="Google Shape;252;p37"/>
          <p:cNvPicPr preferRelativeResize="0"/>
          <p:nvPr/>
        </p:nvPicPr>
        <p:blipFill rotWithShape="1">
          <a:blip r:embed="rId5">
            <a:alphaModFix/>
          </a:blip>
          <a:srcRect b="0" l="0" r="0" t="0"/>
          <a:stretch/>
        </p:blipFill>
        <p:spPr>
          <a:xfrm>
            <a:off x="4077325" y="4784947"/>
            <a:ext cx="989350" cy="215677"/>
          </a:xfrm>
          <a:prstGeom prst="rect">
            <a:avLst/>
          </a:prstGeom>
          <a:noFill/>
          <a:ln>
            <a:noFill/>
          </a:ln>
        </p:spPr>
      </p:pic>
      <p:sp>
        <p:nvSpPr>
          <p:cNvPr id="253" name="Google Shape;253;p37"/>
          <p:cNvSpPr/>
          <p:nvPr/>
        </p:nvSpPr>
        <p:spPr>
          <a:xfrm>
            <a:off x="6584477" y="873551"/>
            <a:ext cx="1053900" cy="9903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pic>
        <p:nvPicPr>
          <p:cNvPr id="254" name="Google Shape;254;p37"/>
          <p:cNvPicPr preferRelativeResize="0"/>
          <p:nvPr/>
        </p:nvPicPr>
        <p:blipFill rotWithShape="1">
          <a:blip r:embed="rId6">
            <a:alphaModFix/>
          </a:blip>
          <a:srcRect b="0" l="0" r="0" t="0"/>
          <a:stretch/>
        </p:blipFill>
        <p:spPr>
          <a:xfrm>
            <a:off x="6924529" y="1155727"/>
            <a:ext cx="373908" cy="401477"/>
          </a:xfrm>
          <a:prstGeom prst="rect">
            <a:avLst/>
          </a:prstGeom>
          <a:noFill/>
          <a:ln>
            <a:noFill/>
          </a:ln>
        </p:spPr>
      </p:pic>
      <p:sp>
        <p:nvSpPr>
          <p:cNvPr id="255" name="Google Shape;255;p37"/>
          <p:cNvSpPr txBox="1"/>
          <p:nvPr/>
        </p:nvSpPr>
        <p:spPr>
          <a:xfrm>
            <a:off x="6541778" y="1863578"/>
            <a:ext cx="11865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i="0" lang="fr" sz="900" u="none" cap="none" strike="noStrike">
                <a:solidFill>
                  <a:schemeClr val="dk1"/>
                </a:solidFill>
                <a:latin typeface="Open Sans"/>
                <a:ea typeface="Open Sans"/>
                <a:cs typeface="Open Sans"/>
                <a:sym typeface="Open Sans"/>
              </a:rPr>
              <a:t>#</a:t>
            </a:r>
            <a:r>
              <a:rPr b="1" lang="fr" sz="900">
                <a:solidFill>
                  <a:schemeClr val="dk1"/>
                </a:solidFill>
                <a:latin typeface="Open Sans"/>
                <a:ea typeface="Open Sans"/>
                <a:cs typeface="Open Sans"/>
                <a:sym typeface="Open Sans"/>
              </a:rPr>
              <a:t>VISIBILITÉ</a:t>
            </a:r>
            <a:endParaRPr b="1" i="0" sz="1100" u="none" cap="none" strike="noStrike">
              <a:solidFill>
                <a:srgbClr val="000000"/>
              </a:solidFill>
              <a:latin typeface="Open Sans"/>
              <a:ea typeface="Open Sans"/>
              <a:cs typeface="Open Sans"/>
              <a:sym typeface="Open Sans"/>
            </a:endParaRPr>
          </a:p>
        </p:txBody>
      </p:sp>
      <p:sp>
        <p:nvSpPr>
          <p:cNvPr id="256" name="Google Shape;256;p37"/>
          <p:cNvSpPr/>
          <p:nvPr/>
        </p:nvSpPr>
        <p:spPr>
          <a:xfrm>
            <a:off x="4118648" y="873551"/>
            <a:ext cx="1053900" cy="9903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pic>
        <p:nvPicPr>
          <p:cNvPr id="257" name="Google Shape;257;p37"/>
          <p:cNvPicPr preferRelativeResize="0"/>
          <p:nvPr/>
        </p:nvPicPr>
        <p:blipFill rotWithShape="1">
          <a:blip r:embed="rId7">
            <a:alphaModFix/>
          </a:blip>
          <a:srcRect b="0" l="0" r="26199" t="0"/>
          <a:stretch/>
        </p:blipFill>
        <p:spPr>
          <a:xfrm>
            <a:off x="4482358" y="1167852"/>
            <a:ext cx="275956" cy="401477"/>
          </a:xfrm>
          <a:prstGeom prst="rect">
            <a:avLst/>
          </a:prstGeom>
          <a:noFill/>
          <a:ln>
            <a:noFill/>
          </a:ln>
        </p:spPr>
      </p:pic>
      <p:sp>
        <p:nvSpPr>
          <p:cNvPr id="258" name="Google Shape;258;p37"/>
          <p:cNvSpPr txBox="1"/>
          <p:nvPr/>
        </p:nvSpPr>
        <p:spPr>
          <a:xfrm>
            <a:off x="3664423" y="1863578"/>
            <a:ext cx="20094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i="0" lang="fr" sz="900" u="none" cap="none" strike="noStrike">
                <a:solidFill>
                  <a:schemeClr val="dk1"/>
                </a:solidFill>
                <a:latin typeface="Open Sans"/>
                <a:ea typeface="Open Sans"/>
                <a:cs typeface="Open Sans"/>
                <a:sym typeface="Open Sans"/>
              </a:rPr>
              <a:t>#ACCOMPAGNEMENT</a:t>
            </a:r>
            <a:endParaRPr b="1" i="0" sz="1100" u="none" cap="none" strike="noStrike">
              <a:solidFill>
                <a:srgbClr val="000000"/>
              </a:solidFill>
              <a:latin typeface="Open Sans"/>
              <a:ea typeface="Open Sans"/>
              <a:cs typeface="Open Sans"/>
              <a:sym typeface="Open Sans"/>
            </a:endParaRPr>
          </a:p>
        </p:txBody>
      </p:sp>
      <p:sp>
        <p:nvSpPr>
          <p:cNvPr id="259" name="Google Shape;259;p37"/>
          <p:cNvSpPr txBox="1"/>
          <p:nvPr/>
        </p:nvSpPr>
        <p:spPr>
          <a:xfrm>
            <a:off x="928300" y="2081025"/>
            <a:ext cx="2311200" cy="2647500"/>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lang="fr" sz="1000">
                <a:solidFill>
                  <a:srgbClr val="707097"/>
                </a:solidFill>
                <a:latin typeface="Open Sans"/>
                <a:ea typeface="Open Sans"/>
                <a:cs typeface="Open Sans"/>
                <a:sym typeface="Open Sans"/>
              </a:rPr>
              <a:t>- Une solution gratuite, facile à prendre en main pour gérer votre opération de calendrier de fin d’année</a:t>
            </a:r>
            <a:endParaRPr sz="1000">
              <a:solidFill>
                <a:srgbClr val="707097"/>
              </a:solidFill>
              <a:latin typeface="Open Sans"/>
              <a:ea typeface="Open Sans"/>
              <a:cs typeface="Open Sans"/>
              <a:sym typeface="Open Sans"/>
            </a:endParaRPr>
          </a:p>
          <a:p>
            <a:pPr indent="0" lvl="0" marL="0" marR="0" rtl="0" algn="l">
              <a:lnSpc>
                <a:spcPct val="120000"/>
              </a:lnSpc>
              <a:spcBef>
                <a:spcPts val="0"/>
              </a:spcBef>
              <a:spcAft>
                <a:spcPts val="0"/>
              </a:spcAft>
              <a:buNone/>
            </a:pPr>
            <a:r>
              <a:t/>
            </a:r>
            <a:endParaRPr sz="1000">
              <a:solidFill>
                <a:srgbClr val="707097"/>
              </a:solidFill>
              <a:latin typeface="Open Sans"/>
              <a:ea typeface="Open Sans"/>
              <a:cs typeface="Open Sans"/>
              <a:sym typeface="Open Sans"/>
            </a:endParaRPr>
          </a:p>
          <a:p>
            <a:pPr indent="0" lvl="0" marL="0" marR="0" rtl="0" algn="l">
              <a:lnSpc>
                <a:spcPct val="120000"/>
              </a:lnSpc>
              <a:spcBef>
                <a:spcPts val="0"/>
              </a:spcBef>
              <a:spcAft>
                <a:spcPts val="0"/>
              </a:spcAft>
              <a:buNone/>
            </a:pPr>
            <a:r>
              <a:rPr lang="fr" sz="1000">
                <a:solidFill>
                  <a:srgbClr val="707097"/>
                </a:solidFill>
                <a:latin typeface="Open Sans"/>
                <a:ea typeface="Open Sans"/>
                <a:cs typeface="Open Sans"/>
                <a:sym typeface="Open Sans"/>
              </a:rPr>
              <a:t>- Enrichir votre action de terrain et de porte à porte avec une action en ligne pour booster et multiplier vos dons !</a:t>
            </a:r>
            <a:endParaRPr sz="1000">
              <a:solidFill>
                <a:srgbClr val="707097"/>
              </a:solidFill>
              <a:latin typeface="Open Sans"/>
              <a:ea typeface="Open Sans"/>
              <a:cs typeface="Open Sans"/>
              <a:sym typeface="Open Sans"/>
            </a:endParaRPr>
          </a:p>
          <a:p>
            <a:pPr indent="0" lvl="0" marL="0" marR="0" rtl="0" algn="l">
              <a:lnSpc>
                <a:spcPct val="120000"/>
              </a:lnSpc>
              <a:spcBef>
                <a:spcPts val="0"/>
              </a:spcBef>
              <a:spcAft>
                <a:spcPts val="0"/>
              </a:spcAft>
              <a:buNone/>
            </a:pPr>
            <a:r>
              <a:t/>
            </a:r>
            <a:endParaRPr sz="1000">
              <a:solidFill>
                <a:srgbClr val="707097"/>
              </a:solidFill>
              <a:latin typeface="Open Sans"/>
              <a:ea typeface="Open Sans"/>
              <a:cs typeface="Open Sans"/>
              <a:sym typeface="Open Sans"/>
            </a:endParaRPr>
          </a:p>
          <a:p>
            <a:pPr indent="0" lvl="0" marL="0" marR="0" rtl="0" algn="l">
              <a:lnSpc>
                <a:spcPct val="120000"/>
              </a:lnSpc>
              <a:spcBef>
                <a:spcPts val="0"/>
              </a:spcBef>
              <a:spcAft>
                <a:spcPts val="0"/>
              </a:spcAft>
              <a:buNone/>
            </a:pPr>
            <a:r>
              <a:rPr lang="fr" sz="1000">
                <a:solidFill>
                  <a:srgbClr val="707097"/>
                </a:solidFill>
                <a:latin typeface="Open Sans"/>
                <a:ea typeface="Open Sans"/>
                <a:cs typeface="Open Sans"/>
                <a:sym typeface="Open Sans"/>
              </a:rPr>
              <a:t>- Simplifier et fluidifier la gestion des paiements grâce au paiement en ligne (moins de liquide, moins de chèque à gérer).</a:t>
            </a:r>
            <a:endParaRPr sz="900">
              <a:solidFill>
                <a:srgbClr val="2E2F5E"/>
              </a:solidFill>
              <a:latin typeface="Open Sans"/>
              <a:ea typeface="Open Sans"/>
              <a:cs typeface="Open Sans"/>
              <a:sym typeface="Open Sans"/>
            </a:endParaRPr>
          </a:p>
        </p:txBody>
      </p:sp>
      <p:sp>
        <p:nvSpPr>
          <p:cNvPr id="260" name="Google Shape;260;p37"/>
          <p:cNvSpPr txBox="1"/>
          <p:nvPr/>
        </p:nvSpPr>
        <p:spPr>
          <a:xfrm>
            <a:off x="6011602" y="2444651"/>
            <a:ext cx="2358600" cy="1908600"/>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lang="fr" sz="1000">
                <a:solidFill>
                  <a:srgbClr val="707097"/>
                </a:solidFill>
                <a:latin typeface="Open Sans"/>
                <a:ea typeface="Open Sans"/>
                <a:cs typeface="Open Sans"/>
                <a:sym typeface="Open Sans"/>
              </a:rPr>
              <a:t>- Une valorisation supplémentaire de votre formulaire de don et de votre vente de calendrier grâce à notre tout nouveau </a:t>
            </a:r>
            <a:r>
              <a:rPr lang="fr" sz="1000" u="sng">
                <a:solidFill>
                  <a:schemeClr val="hlink"/>
                </a:solidFill>
                <a:latin typeface="Open Sans"/>
                <a:ea typeface="Open Sans"/>
                <a:cs typeface="Open Sans"/>
                <a:sym typeface="Open Sans"/>
                <a:hlinkClick r:id="rId8"/>
              </a:rPr>
              <a:t>moteur de recherche</a:t>
            </a:r>
            <a:r>
              <a:rPr lang="fr" sz="1000">
                <a:solidFill>
                  <a:srgbClr val="707097"/>
                </a:solidFill>
                <a:latin typeface="Open Sans"/>
                <a:ea typeface="Open Sans"/>
                <a:cs typeface="Open Sans"/>
                <a:sym typeface="Open Sans"/>
              </a:rPr>
              <a:t> ! </a:t>
            </a:r>
            <a:endParaRPr sz="1000">
              <a:solidFill>
                <a:srgbClr val="707097"/>
              </a:solidFill>
              <a:latin typeface="Open Sans"/>
              <a:ea typeface="Open Sans"/>
              <a:cs typeface="Open Sans"/>
              <a:sym typeface="Open Sans"/>
            </a:endParaRPr>
          </a:p>
          <a:p>
            <a:pPr indent="0" lvl="0" marL="0" marR="0" rtl="0" algn="l">
              <a:lnSpc>
                <a:spcPct val="120000"/>
              </a:lnSpc>
              <a:spcBef>
                <a:spcPts val="0"/>
              </a:spcBef>
              <a:spcAft>
                <a:spcPts val="0"/>
              </a:spcAft>
              <a:buNone/>
            </a:pPr>
            <a:r>
              <a:t/>
            </a:r>
            <a:endParaRPr sz="1000">
              <a:solidFill>
                <a:srgbClr val="707097"/>
              </a:solidFill>
              <a:latin typeface="Open Sans"/>
              <a:ea typeface="Open Sans"/>
              <a:cs typeface="Open Sans"/>
              <a:sym typeface="Open Sans"/>
            </a:endParaRPr>
          </a:p>
          <a:p>
            <a:pPr indent="0" lvl="0" marL="0" rtl="0" algn="l">
              <a:lnSpc>
                <a:spcPct val="120000"/>
              </a:lnSpc>
              <a:spcBef>
                <a:spcPts val="0"/>
              </a:spcBef>
              <a:spcAft>
                <a:spcPts val="1000"/>
              </a:spcAft>
              <a:buNone/>
            </a:pPr>
            <a:r>
              <a:rPr lang="fr" sz="1000">
                <a:solidFill>
                  <a:srgbClr val="707097"/>
                </a:solidFill>
                <a:latin typeface="Open Sans"/>
                <a:ea typeface="Open Sans"/>
                <a:cs typeface="Open Sans"/>
                <a:sym typeface="Open Sans"/>
              </a:rPr>
              <a:t>- Cette plateforme destinée au grand public est un nouvel outil permettant d’étendre votre impact et donc vos dons sur votre territoire. </a:t>
            </a:r>
            <a:endParaRPr sz="1000">
              <a:solidFill>
                <a:srgbClr val="2E2F5E"/>
              </a:solidFill>
              <a:latin typeface="Open Sans"/>
              <a:ea typeface="Open Sans"/>
              <a:cs typeface="Open Sans"/>
              <a:sym typeface="Open Sans"/>
            </a:endParaRPr>
          </a:p>
        </p:txBody>
      </p:sp>
      <p:sp>
        <p:nvSpPr>
          <p:cNvPr id="261" name="Google Shape;261;p37"/>
          <p:cNvSpPr txBox="1"/>
          <p:nvPr/>
        </p:nvSpPr>
        <p:spPr>
          <a:xfrm>
            <a:off x="3466125" y="2444650"/>
            <a:ext cx="2279400" cy="2093400"/>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lang="fr" sz="1000">
                <a:solidFill>
                  <a:srgbClr val="707097"/>
                </a:solidFill>
                <a:latin typeface="Open Sans"/>
                <a:ea typeface="Open Sans"/>
                <a:cs typeface="Open Sans"/>
                <a:sym typeface="Open Sans"/>
              </a:rPr>
              <a:t>- Vous ne serez pas seul ! Toute l’équipe Accompagnement de HelloAsso sera là pour vous accompagner dans la prise en main des outils.</a:t>
            </a:r>
            <a:endParaRPr sz="1000">
              <a:solidFill>
                <a:srgbClr val="707097"/>
              </a:solidFill>
              <a:latin typeface="Open Sans"/>
              <a:ea typeface="Open Sans"/>
              <a:cs typeface="Open Sans"/>
              <a:sym typeface="Open Sans"/>
            </a:endParaRPr>
          </a:p>
          <a:p>
            <a:pPr indent="0" lvl="0" marL="0" marR="0" rtl="0" algn="l">
              <a:lnSpc>
                <a:spcPct val="120000"/>
              </a:lnSpc>
              <a:spcBef>
                <a:spcPts val="0"/>
              </a:spcBef>
              <a:spcAft>
                <a:spcPts val="0"/>
              </a:spcAft>
              <a:buNone/>
            </a:pPr>
            <a:r>
              <a:t/>
            </a:r>
            <a:endParaRPr sz="1000">
              <a:solidFill>
                <a:srgbClr val="707097"/>
              </a:solidFill>
              <a:latin typeface="Open Sans"/>
              <a:ea typeface="Open Sans"/>
              <a:cs typeface="Open Sans"/>
              <a:sym typeface="Open Sans"/>
            </a:endParaRPr>
          </a:p>
          <a:p>
            <a:pPr indent="0" lvl="0" marL="0" marR="0" rtl="0" algn="l">
              <a:lnSpc>
                <a:spcPct val="120000"/>
              </a:lnSpc>
              <a:spcBef>
                <a:spcPts val="0"/>
              </a:spcBef>
              <a:spcAft>
                <a:spcPts val="0"/>
              </a:spcAft>
              <a:buNone/>
            </a:pPr>
            <a:r>
              <a:rPr lang="fr" sz="1000">
                <a:solidFill>
                  <a:srgbClr val="707097"/>
                </a:solidFill>
                <a:latin typeface="Open Sans"/>
                <a:ea typeface="Open Sans"/>
                <a:cs typeface="Open Sans"/>
                <a:sym typeface="Open Sans"/>
              </a:rPr>
              <a:t>- L’équipe est experte du monde associatif, elle sera là pour vous conseiller, vous guider, et vous donner les clés pour mener à bien votre action.</a:t>
            </a:r>
            <a:endParaRPr sz="1000">
              <a:solidFill>
                <a:srgbClr val="707097"/>
              </a:solidFill>
              <a:latin typeface="Open Sans"/>
              <a:ea typeface="Open Sans"/>
              <a:cs typeface="Open Sans"/>
              <a:sym typeface="Open Sans"/>
            </a:endParaRPr>
          </a:p>
        </p:txBody>
      </p:sp>
      <p:sp>
        <p:nvSpPr>
          <p:cNvPr id="262" name="Google Shape;262;p37"/>
          <p:cNvSpPr/>
          <p:nvPr/>
        </p:nvSpPr>
        <p:spPr>
          <a:xfrm>
            <a:off x="2692775" y="397250"/>
            <a:ext cx="1442400" cy="114600"/>
          </a:xfrm>
          <a:prstGeom prst="roundRect">
            <a:avLst>
              <a:gd fmla="val 50000" name="adj"/>
            </a:avLst>
          </a:prstGeom>
          <a:solidFill>
            <a:srgbClr val="49D38A">
              <a:alpha val="494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263" name="Google Shape;263;p37"/>
          <p:cNvSpPr/>
          <p:nvPr/>
        </p:nvSpPr>
        <p:spPr>
          <a:xfrm>
            <a:off x="1886700" y="187750"/>
            <a:ext cx="59898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lang="fr" sz="2100">
                <a:solidFill>
                  <a:srgbClr val="2E2F5E"/>
                </a:solidFill>
                <a:latin typeface="Open Sans ExtraBold"/>
                <a:ea typeface="Open Sans ExtraBold"/>
                <a:cs typeface="Open Sans ExtraBold"/>
                <a:sym typeface="Open Sans ExtraBold"/>
              </a:rPr>
              <a:t>Les</a:t>
            </a:r>
            <a:r>
              <a:rPr lang="fr" sz="2100">
                <a:solidFill>
                  <a:schemeClr val="dk1"/>
                </a:solidFill>
                <a:latin typeface="Open Sans ExtraBold"/>
                <a:ea typeface="Open Sans ExtraBold"/>
                <a:cs typeface="Open Sans ExtraBold"/>
                <a:sym typeface="Open Sans ExtraBold"/>
              </a:rPr>
              <a:t> </a:t>
            </a:r>
            <a:r>
              <a:rPr lang="fr" sz="2100">
                <a:solidFill>
                  <a:srgbClr val="4C40CF"/>
                </a:solidFill>
                <a:latin typeface="Open Sans ExtraBold"/>
                <a:ea typeface="Open Sans ExtraBold"/>
                <a:cs typeface="Open Sans ExtraBold"/>
                <a:sym typeface="Open Sans ExtraBold"/>
              </a:rPr>
              <a:t>avantages </a:t>
            </a:r>
            <a:r>
              <a:rPr lang="fr" sz="2100">
                <a:solidFill>
                  <a:srgbClr val="2E2F5E"/>
                </a:solidFill>
                <a:latin typeface="Open Sans ExtraBold"/>
                <a:ea typeface="Open Sans ExtraBold"/>
                <a:cs typeface="Open Sans ExtraBold"/>
                <a:sym typeface="Open Sans ExtraBold"/>
              </a:rPr>
              <a:t>et nos bonnes pratiques </a:t>
            </a:r>
            <a:endParaRPr b="0" i="0" sz="2100" u="none" cap="none" strike="noStrike">
              <a:solidFill>
                <a:srgbClr val="2E2F5E"/>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8"/>
          <p:cNvPicPr preferRelativeResize="0"/>
          <p:nvPr/>
        </p:nvPicPr>
        <p:blipFill>
          <a:blip r:embed="rId3">
            <a:alphaModFix/>
          </a:blip>
          <a:stretch>
            <a:fillRect/>
          </a:stretch>
        </p:blipFill>
        <p:spPr>
          <a:xfrm>
            <a:off x="0" y="0"/>
            <a:ext cx="9144000" cy="5143500"/>
          </a:xfrm>
          <a:prstGeom prst="rect">
            <a:avLst/>
          </a:prstGeom>
          <a:noFill/>
          <a:ln>
            <a:noFill/>
          </a:ln>
        </p:spPr>
      </p:pic>
      <p:sp>
        <p:nvSpPr>
          <p:cNvPr id="269" name="Google Shape;269;p38"/>
          <p:cNvSpPr/>
          <p:nvPr/>
        </p:nvSpPr>
        <p:spPr>
          <a:xfrm>
            <a:off x="5676725" y="1681250"/>
            <a:ext cx="2376600" cy="316500"/>
          </a:xfrm>
          <a:prstGeom prst="roundRect">
            <a:avLst>
              <a:gd fmla="val 50000" name="adj"/>
            </a:avLst>
          </a:prstGeom>
          <a:solidFill>
            <a:srgbClr val="49D38A">
              <a:alpha val="4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270" name="Google Shape;270;p38"/>
          <p:cNvSpPr txBox="1"/>
          <p:nvPr/>
        </p:nvSpPr>
        <p:spPr>
          <a:xfrm>
            <a:off x="868950" y="1140300"/>
            <a:ext cx="74061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lang="fr" sz="6000">
                <a:solidFill>
                  <a:srgbClr val="2E2F5E"/>
                </a:solidFill>
                <a:latin typeface="Open Sans"/>
                <a:ea typeface="Open Sans"/>
                <a:cs typeface="Open Sans"/>
                <a:sym typeface="Open Sans"/>
              </a:rPr>
              <a:t>Nos autres </a:t>
            </a:r>
            <a:r>
              <a:rPr b="1" lang="fr" sz="6000">
                <a:solidFill>
                  <a:srgbClr val="4C40CF"/>
                </a:solidFill>
                <a:latin typeface="Open Sans"/>
                <a:ea typeface="Open Sans"/>
                <a:cs typeface="Open Sans"/>
                <a:sym typeface="Open Sans"/>
              </a:rPr>
              <a:t> outils </a:t>
            </a:r>
            <a:r>
              <a:rPr b="1" lang="fr" sz="6000">
                <a:solidFill>
                  <a:srgbClr val="2E2F5E"/>
                </a:solidFill>
                <a:latin typeface="Open Sans"/>
                <a:ea typeface="Open Sans"/>
                <a:cs typeface="Open Sans"/>
                <a:sym typeface="Open Sans"/>
              </a:rPr>
              <a:t>pour gérer toutes vos activités</a:t>
            </a:r>
            <a:endParaRPr b="1" i="0" sz="6000" u="none" cap="none" strike="noStrike">
              <a:solidFill>
                <a:srgbClr val="4C40C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3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76" name="Google Shape;276;p39"/>
          <p:cNvSpPr/>
          <p:nvPr/>
        </p:nvSpPr>
        <p:spPr>
          <a:xfrm>
            <a:off x="6038850" y="2559000"/>
            <a:ext cx="3105300" cy="25845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fr" sz="2200">
                <a:solidFill>
                  <a:schemeClr val="lt1"/>
                </a:solidFill>
                <a:latin typeface="Open Sans"/>
                <a:ea typeface="Open Sans"/>
                <a:cs typeface="Open Sans"/>
                <a:sym typeface="Open Sans"/>
              </a:rPr>
              <a:t>Les avantages </a:t>
            </a:r>
            <a:r>
              <a:rPr lang="fr" sz="1200">
                <a:solidFill>
                  <a:schemeClr val="lt1"/>
                </a:solidFill>
                <a:latin typeface="Open Sans"/>
                <a:ea typeface="Open Sans"/>
                <a:cs typeface="Open Sans"/>
                <a:sym typeface="Open Sans"/>
              </a:rPr>
              <a:t> </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200">
              <a:solidFill>
                <a:schemeClr val="lt1"/>
              </a:solidFill>
              <a:latin typeface="Open Sans"/>
              <a:ea typeface="Open Sans"/>
              <a:cs typeface="Open Sans"/>
              <a:sym typeface="Open Sans"/>
            </a:endParaRPr>
          </a:p>
          <a:p>
            <a:pPr indent="-298450" lvl="0" marL="457200" marR="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Tarifs illimités personnalisables</a:t>
            </a:r>
            <a:endParaRPr sz="1100">
              <a:solidFill>
                <a:schemeClr val="lt1"/>
              </a:solidFill>
              <a:latin typeface="Open Sans"/>
              <a:ea typeface="Open Sans"/>
              <a:cs typeface="Open Sans"/>
              <a:sym typeface="Open Sans"/>
            </a:endParaRPr>
          </a:p>
          <a:p>
            <a:pPr indent="-298450" lvl="0" marL="457200" marR="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Paiement en 1 et 3 fois, ou mensuel</a:t>
            </a:r>
            <a:endParaRPr sz="1100">
              <a:solidFill>
                <a:schemeClr val="lt1"/>
              </a:solidFill>
              <a:latin typeface="Open Sans"/>
              <a:ea typeface="Open Sans"/>
              <a:cs typeface="Open Sans"/>
              <a:sym typeface="Open Sans"/>
            </a:endParaRPr>
          </a:p>
          <a:p>
            <a:pPr indent="-298450" lvl="0" marL="457200" marR="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Options et dons complémentaires à l’adhésion</a:t>
            </a:r>
            <a:endParaRPr sz="1100">
              <a:solidFill>
                <a:schemeClr val="lt1"/>
              </a:solidFill>
              <a:latin typeface="Open Sans"/>
              <a:ea typeface="Open Sans"/>
              <a:cs typeface="Open Sans"/>
              <a:sym typeface="Open Sans"/>
            </a:endParaRPr>
          </a:p>
          <a:p>
            <a:pPr indent="-298450" lvl="0" marL="457200" marR="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Ajout de champs personnalisés dans le formulaire de coordonnées</a:t>
            </a:r>
            <a:endParaRPr sz="1100">
              <a:solidFill>
                <a:schemeClr val="lt1"/>
              </a:solidFill>
              <a:latin typeface="Open Sans"/>
              <a:ea typeface="Open Sans"/>
              <a:cs typeface="Open Sans"/>
              <a:sym typeface="Open Sans"/>
            </a:endParaRPr>
          </a:p>
          <a:p>
            <a:pPr indent="-298450" lvl="0" marL="457200" marR="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Possibilité de chargement de pièces justificatives (certificat médical, photo d’identité,...)</a:t>
            </a:r>
            <a:endParaRPr sz="1100">
              <a:solidFill>
                <a:schemeClr val="lt1"/>
              </a:solidFill>
              <a:latin typeface="Open Sans"/>
              <a:ea typeface="Open Sans"/>
              <a:cs typeface="Open Sans"/>
              <a:sym typeface="Open Sans"/>
            </a:endParaRPr>
          </a:p>
          <a:p>
            <a:pPr indent="-298450" lvl="0" marL="457200" marR="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Emission d’une carte d’adhérent</a:t>
            </a:r>
            <a:endParaRPr sz="1100">
              <a:solidFill>
                <a:schemeClr val="lt1"/>
              </a:solidFill>
              <a:latin typeface="Open Sans"/>
              <a:ea typeface="Open Sans"/>
              <a:cs typeface="Open Sans"/>
              <a:sym typeface="Open Sans"/>
            </a:endParaRPr>
          </a:p>
        </p:txBody>
      </p:sp>
      <p:sp>
        <p:nvSpPr>
          <p:cNvPr id="277" name="Google Shape;277;p39"/>
          <p:cNvSpPr/>
          <p:nvPr/>
        </p:nvSpPr>
        <p:spPr>
          <a:xfrm>
            <a:off x="6038850" y="0"/>
            <a:ext cx="3105300" cy="2559000"/>
          </a:xfrm>
          <a:prstGeom prst="rect">
            <a:avLst/>
          </a:prstGeom>
          <a:solidFill>
            <a:srgbClr val="4C40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1200">
              <a:solidFill>
                <a:schemeClr val="lt1"/>
              </a:solidFill>
              <a:latin typeface="Open Sans"/>
              <a:ea typeface="Open Sans"/>
              <a:cs typeface="Open Sans"/>
              <a:sym typeface="Open Sans"/>
            </a:endParaRPr>
          </a:p>
          <a:p>
            <a:pPr indent="0" lvl="0" marL="0" marR="0" rtl="0" algn="ctr">
              <a:spcBef>
                <a:spcPts val="0"/>
              </a:spcBef>
              <a:spcAft>
                <a:spcPts val="0"/>
              </a:spcAft>
              <a:buNone/>
            </a:pPr>
            <a:r>
              <a:rPr lang="fr" sz="1100">
                <a:solidFill>
                  <a:schemeClr val="lt1"/>
                </a:solidFill>
                <a:latin typeface="Open Sans"/>
                <a:ea typeface="Open Sans"/>
                <a:cs typeface="Open Sans"/>
                <a:sym typeface="Open Sans"/>
              </a:rPr>
              <a:t>Si vous souhaitez récolter vos adhésions et cotisations : émettre des cartes d'adhérents, recueillir des informations sur vos adhérents et les exploiter, collecter des documents nécessaires à l'adhésion, suivre les paiements en temps réel,...</a:t>
            </a:r>
            <a:endParaRPr sz="1100">
              <a:latin typeface="Open Sans"/>
              <a:ea typeface="Open Sans"/>
              <a:cs typeface="Open Sans"/>
              <a:sym typeface="Open Sans"/>
            </a:endParaRPr>
          </a:p>
        </p:txBody>
      </p:sp>
      <p:sp>
        <p:nvSpPr>
          <p:cNvPr id="278" name="Google Shape;278;p39"/>
          <p:cNvSpPr txBox="1"/>
          <p:nvPr/>
        </p:nvSpPr>
        <p:spPr>
          <a:xfrm>
            <a:off x="6091500" y="187875"/>
            <a:ext cx="3000000" cy="4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2200">
                <a:solidFill>
                  <a:schemeClr val="lt1"/>
                </a:solidFill>
                <a:latin typeface="Open Sans"/>
                <a:ea typeface="Open Sans"/>
                <a:cs typeface="Open Sans"/>
                <a:sym typeface="Open Sans"/>
              </a:rPr>
              <a:t>Pourquoi l’utiliser ?</a:t>
            </a:r>
            <a:endParaRPr b="1" sz="2200">
              <a:solidFill>
                <a:schemeClr val="lt1"/>
              </a:solidFill>
              <a:latin typeface="Open Sans"/>
              <a:ea typeface="Open Sans"/>
              <a:cs typeface="Open Sans"/>
              <a:sym typeface="Open Sans"/>
            </a:endParaRPr>
          </a:p>
        </p:txBody>
      </p:sp>
      <p:sp>
        <p:nvSpPr>
          <p:cNvPr id="279" name="Google Shape;279;p39"/>
          <p:cNvSpPr/>
          <p:nvPr/>
        </p:nvSpPr>
        <p:spPr>
          <a:xfrm>
            <a:off x="3913125" y="327150"/>
            <a:ext cx="1530000" cy="114600"/>
          </a:xfrm>
          <a:prstGeom prst="roundRect">
            <a:avLst>
              <a:gd fmla="val 50000" name="adj"/>
            </a:avLst>
          </a:prstGeom>
          <a:solidFill>
            <a:srgbClr val="49D38A">
              <a:alpha val="494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280" name="Google Shape;280;p39"/>
          <p:cNvSpPr/>
          <p:nvPr/>
        </p:nvSpPr>
        <p:spPr>
          <a:xfrm>
            <a:off x="1714475" y="110175"/>
            <a:ext cx="39156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lang="fr" sz="2100">
                <a:solidFill>
                  <a:srgbClr val="2E2F5E"/>
                </a:solidFill>
                <a:latin typeface="Open Sans ExtraBold"/>
                <a:ea typeface="Open Sans ExtraBold"/>
                <a:cs typeface="Open Sans ExtraBold"/>
                <a:sym typeface="Open Sans ExtraBold"/>
              </a:rPr>
              <a:t>Le formulaire </a:t>
            </a:r>
            <a:r>
              <a:rPr lang="fr" sz="2100">
                <a:solidFill>
                  <a:srgbClr val="4C40CF"/>
                </a:solidFill>
                <a:latin typeface="Open Sans ExtraBold"/>
                <a:ea typeface="Open Sans ExtraBold"/>
                <a:cs typeface="Open Sans ExtraBold"/>
                <a:sym typeface="Open Sans ExtraBold"/>
              </a:rPr>
              <a:t>d’adhésion</a:t>
            </a:r>
            <a:endParaRPr b="0" i="0" sz="2100" u="none" cap="none" strike="noStrike">
              <a:solidFill>
                <a:srgbClr val="2E2F5E"/>
              </a:solidFill>
              <a:latin typeface="Arial"/>
              <a:ea typeface="Arial"/>
              <a:cs typeface="Arial"/>
              <a:sym typeface="Arial"/>
            </a:endParaRPr>
          </a:p>
        </p:txBody>
      </p:sp>
      <p:pic>
        <p:nvPicPr>
          <p:cNvPr id="281" name="Google Shape;281;p39"/>
          <p:cNvPicPr preferRelativeResize="0"/>
          <p:nvPr/>
        </p:nvPicPr>
        <p:blipFill>
          <a:blip r:embed="rId4">
            <a:alphaModFix/>
          </a:blip>
          <a:stretch>
            <a:fillRect/>
          </a:stretch>
        </p:blipFill>
        <p:spPr>
          <a:xfrm>
            <a:off x="813925" y="1033225"/>
            <a:ext cx="4816151" cy="32717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0"/>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87" name="Google Shape;287;p40"/>
          <p:cNvPicPr preferRelativeResize="0"/>
          <p:nvPr/>
        </p:nvPicPr>
        <p:blipFill rotWithShape="1">
          <a:blip r:embed="rId4">
            <a:alphaModFix/>
          </a:blip>
          <a:srcRect b="0" l="0" r="0" t="0"/>
          <a:stretch/>
        </p:blipFill>
        <p:spPr>
          <a:xfrm>
            <a:off x="7770875" y="4692250"/>
            <a:ext cx="1182625" cy="257800"/>
          </a:xfrm>
          <a:prstGeom prst="rect">
            <a:avLst/>
          </a:prstGeom>
          <a:noFill/>
          <a:ln>
            <a:noFill/>
          </a:ln>
        </p:spPr>
      </p:pic>
      <p:sp>
        <p:nvSpPr>
          <p:cNvPr id="288" name="Google Shape;288;p40"/>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fr" sz="2200">
                <a:solidFill>
                  <a:schemeClr val="lt1"/>
                </a:solidFill>
              </a:rPr>
              <a:t>Pourquoi l’utiliser ?</a:t>
            </a:r>
            <a:endParaRPr sz="2200">
              <a:solidFill>
                <a:schemeClr val="lt1"/>
              </a:solidFill>
            </a:endParaRPr>
          </a:p>
        </p:txBody>
      </p:sp>
      <p:sp>
        <p:nvSpPr>
          <p:cNvPr id="289" name="Google Shape;289;p40"/>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sz="2200">
                <a:solidFill>
                  <a:schemeClr val="lt1"/>
                </a:solidFill>
                <a:latin typeface="Open Sans ExtraBold"/>
                <a:ea typeface="Open Sans ExtraBold"/>
                <a:cs typeface="Open Sans ExtraBold"/>
                <a:sym typeface="Open Sans ExtraBold"/>
              </a:rPr>
              <a:t>Pourquoi l’utiliser ?</a:t>
            </a:r>
            <a:endParaRPr sz="2200">
              <a:solidFill>
                <a:schemeClr val="lt1"/>
              </a:solidFill>
              <a:latin typeface="Open Sans ExtraBold"/>
              <a:ea typeface="Open Sans ExtraBold"/>
              <a:cs typeface="Open Sans ExtraBold"/>
              <a:sym typeface="Open Sans ExtraBold"/>
            </a:endParaRPr>
          </a:p>
        </p:txBody>
      </p:sp>
      <p:sp>
        <p:nvSpPr>
          <p:cNvPr id="290" name="Google Shape;290;p40"/>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sz="2200">
                <a:solidFill>
                  <a:schemeClr val="lt1"/>
                </a:solidFill>
                <a:latin typeface="Open Sans ExtraBold"/>
                <a:ea typeface="Open Sans ExtraBold"/>
                <a:cs typeface="Open Sans ExtraBold"/>
                <a:sym typeface="Open Sans ExtraBold"/>
              </a:rPr>
              <a:t>Pourquoi l’utiliser ?</a:t>
            </a:r>
            <a:endParaRPr sz="2200">
              <a:solidFill>
                <a:schemeClr val="lt1"/>
              </a:solidFill>
              <a:latin typeface="Open Sans ExtraBold"/>
              <a:ea typeface="Open Sans ExtraBold"/>
              <a:cs typeface="Open Sans ExtraBold"/>
              <a:sym typeface="Open Sans ExtraBold"/>
            </a:endParaRPr>
          </a:p>
        </p:txBody>
      </p:sp>
      <p:sp>
        <p:nvSpPr>
          <p:cNvPr id="291" name="Google Shape;291;p40"/>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sz="2200">
                <a:solidFill>
                  <a:schemeClr val="lt1"/>
                </a:solidFill>
                <a:latin typeface="Open Sans ExtraBold"/>
                <a:ea typeface="Open Sans ExtraBold"/>
                <a:cs typeface="Open Sans ExtraBold"/>
                <a:sym typeface="Open Sans ExtraBold"/>
              </a:rPr>
              <a:t>Pourquoi l’utiliser ?</a:t>
            </a:r>
            <a:endParaRPr sz="2200">
              <a:solidFill>
                <a:schemeClr val="lt1"/>
              </a:solidFill>
              <a:latin typeface="Open Sans ExtraBold"/>
              <a:ea typeface="Open Sans ExtraBold"/>
              <a:cs typeface="Open Sans ExtraBold"/>
              <a:sym typeface="Open Sans ExtraBold"/>
            </a:endParaRPr>
          </a:p>
        </p:txBody>
      </p:sp>
      <p:pic>
        <p:nvPicPr>
          <p:cNvPr id="292" name="Google Shape;292;p40"/>
          <p:cNvPicPr preferRelativeResize="0"/>
          <p:nvPr/>
        </p:nvPicPr>
        <p:blipFill rotWithShape="1">
          <a:blip r:embed="rId4">
            <a:alphaModFix/>
          </a:blip>
          <a:srcRect b="0" l="0" r="0" t="0"/>
          <a:stretch/>
        </p:blipFill>
        <p:spPr>
          <a:xfrm>
            <a:off x="7770875" y="4692250"/>
            <a:ext cx="1182625" cy="257800"/>
          </a:xfrm>
          <a:prstGeom prst="rect">
            <a:avLst/>
          </a:prstGeom>
          <a:noFill/>
          <a:ln>
            <a:noFill/>
          </a:ln>
        </p:spPr>
      </p:pic>
      <p:sp>
        <p:nvSpPr>
          <p:cNvPr id="293" name="Google Shape;293;p40"/>
          <p:cNvSpPr/>
          <p:nvPr/>
        </p:nvSpPr>
        <p:spPr>
          <a:xfrm>
            <a:off x="6038850" y="1834275"/>
            <a:ext cx="3105300" cy="3309300"/>
          </a:xfrm>
          <a:prstGeom prst="rect">
            <a:avLst/>
          </a:prstGeom>
          <a:solidFill>
            <a:srgbClr val="FFAB4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fr" sz="2200">
                <a:solidFill>
                  <a:schemeClr val="lt1"/>
                </a:solidFill>
                <a:latin typeface="Open Sans"/>
                <a:ea typeface="Open Sans"/>
                <a:cs typeface="Open Sans"/>
                <a:sym typeface="Open Sans"/>
              </a:rPr>
              <a:t>Les avantages </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Références et tarifs illimités, personnalisables</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Gestion des codes promotionnels et options facultatives </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Ajout de champs personnalisés dans le formulaire de coordonnées</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Email automatique de confirmation envoyé aux participants</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Émission du billet récapitulatif de la commande</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Intégration simple sur un site internet</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Une </a:t>
            </a:r>
            <a:r>
              <a:rPr lang="fr" sz="1100">
                <a:solidFill>
                  <a:schemeClr val="lt1"/>
                </a:solidFill>
                <a:latin typeface="Open Sans"/>
                <a:ea typeface="Open Sans"/>
                <a:cs typeface="Open Sans"/>
                <a:sym typeface="Open Sans"/>
              </a:rPr>
              <a:t>application</a:t>
            </a:r>
            <a:r>
              <a:rPr lang="fr" sz="1100">
                <a:solidFill>
                  <a:schemeClr val="lt1"/>
                </a:solidFill>
                <a:latin typeface="Open Sans"/>
                <a:ea typeface="Open Sans"/>
                <a:cs typeface="Open Sans"/>
                <a:sym typeface="Open Sans"/>
              </a:rPr>
              <a:t> gratuite sur smartphone pour scanner les billets à l’entrée !</a:t>
            </a:r>
            <a:endParaRPr sz="1100">
              <a:solidFill>
                <a:schemeClr val="lt1"/>
              </a:solidFill>
              <a:latin typeface="Open Sans"/>
              <a:ea typeface="Open Sans"/>
              <a:cs typeface="Open Sans"/>
              <a:sym typeface="Open Sans"/>
            </a:endParaRPr>
          </a:p>
        </p:txBody>
      </p:sp>
      <p:sp>
        <p:nvSpPr>
          <p:cNvPr id="294" name="Google Shape;294;p40"/>
          <p:cNvSpPr/>
          <p:nvPr/>
        </p:nvSpPr>
        <p:spPr>
          <a:xfrm>
            <a:off x="6038850" y="0"/>
            <a:ext cx="3105300" cy="1969200"/>
          </a:xfrm>
          <a:prstGeom prst="rect">
            <a:avLst/>
          </a:prstGeom>
          <a:solidFill>
            <a:srgbClr val="4C40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chemeClr val="lt1"/>
              </a:solidFill>
            </a:endParaRPr>
          </a:p>
          <a:p>
            <a:pPr indent="0" lvl="0" marL="0" marR="0" rtl="0" algn="l">
              <a:spcBef>
                <a:spcPts val="0"/>
              </a:spcBef>
              <a:spcAft>
                <a:spcPts val="0"/>
              </a:spcAft>
              <a:buNone/>
            </a:pPr>
            <a:r>
              <a:t/>
            </a:r>
            <a:endParaRPr sz="1200">
              <a:solidFill>
                <a:schemeClr val="lt1"/>
              </a:solidFill>
              <a:latin typeface="Open Sans"/>
              <a:ea typeface="Open Sans"/>
              <a:cs typeface="Open Sans"/>
              <a:sym typeface="Open Sans"/>
            </a:endParaRPr>
          </a:p>
          <a:p>
            <a:pPr indent="0" lvl="0" marL="0" rtl="0" algn="ctr">
              <a:spcBef>
                <a:spcPts val="0"/>
              </a:spcBef>
              <a:spcAft>
                <a:spcPts val="0"/>
              </a:spcAft>
              <a:buNone/>
            </a:pPr>
            <a:r>
              <a:rPr lang="fr" sz="1100">
                <a:solidFill>
                  <a:schemeClr val="lt1"/>
                </a:solidFill>
                <a:latin typeface="Open Sans"/>
                <a:ea typeface="Open Sans"/>
                <a:cs typeface="Open Sans"/>
                <a:sym typeface="Open Sans"/>
              </a:rPr>
              <a:t>Si vous souhaitez organiser un événement </a:t>
            </a:r>
            <a:endParaRPr sz="1100">
              <a:latin typeface="Open Sans"/>
              <a:ea typeface="Open Sans"/>
              <a:cs typeface="Open Sans"/>
              <a:sym typeface="Open Sans"/>
            </a:endParaRPr>
          </a:p>
          <a:p>
            <a:pPr indent="0" lvl="0" marL="0" rtl="0" algn="ctr">
              <a:spcBef>
                <a:spcPts val="0"/>
              </a:spcBef>
              <a:spcAft>
                <a:spcPts val="0"/>
              </a:spcAft>
              <a:buNone/>
            </a:pPr>
            <a:r>
              <a:rPr lang="fr" sz="1100">
                <a:solidFill>
                  <a:schemeClr val="lt1"/>
                </a:solidFill>
                <a:latin typeface="Open Sans"/>
                <a:ea typeface="Open Sans"/>
                <a:cs typeface="Open Sans"/>
                <a:sym typeface="Open Sans"/>
              </a:rPr>
              <a:t>et gérer les inscriptions pour : une formation, un événement festif au sein de votre caserne, un bal,… </a:t>
            </a:r>
            <a:endParaRPr sz="1100">
              <a:solidFill>
                <a:schemeClr val="lt1"/>
              </a:solidFill>
              <a:latin typeface="Open Sans"/>
              <a:ea typeface="Open Sans"/>
              <a:cs typeface="Open Sans"/>
              <a:sym typeface="Open Sans"/>
            </a:endParaRPr>
          </a:p>
        </p:txBody>
      </p:sp>
      <p:sp>
        <p:nvSpPr>
          <p:cNvPr id="295" name="Google Shape;295;p40"/>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fr" sz="2200">
                <a:solidFill>
                  <a:schemeClr val="lt1"/>
                </a:solidFill>
                <a:latin typeface="Open Sans"/>
                <a:ea typeface="Open Sans"/>
                <a:cs typeface="Open Sans"/>
                <a:sym typeface="Open Sans"/>
              </a:rPr>
              <a:t>Pourquoi l’utiliser ?</a:t>
            </a:r>
            <a:endParaRPr b="1" sz="2200">
              <a:solidFill>
                <a:schemeClr val="lt1"/>
              </a:solidFill>
              <a:latin typeface="Open Sans"/>
              <a:ea typeface="Open Sans"/>
              <a:cs typeface="Open Sans"/>
              <a:sym typeface="Open Sans"/>
            </a:endParaRPr>
          </a:p>
        </p:txBody>
      </p:sp>
      <p:sp>
        <p:nvSpPr>
          <p:cNvPr id="296" name="Google Shape;296;p40"/>
          <p:cNvSpPr/>
          <p:nvPr/>
        </p:nvSpPr>
        <p:spPr>
          <a:xfrm>
            <a:off x="2505575" y="326550"/>
            <a:ext cx="1462500" cy="114600"/>
          </a:xfrm>
          <a:prstGeom prst="roundRect">
            <a:avLst>
              <a:gd fmla="val 50000" name="adj"/>
            </a:avLst>
          </a:prstGeom>
          <a:solidFill>
            <a:srgbClr val="49D38A">
              <a:alpha val="494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297" name="Google Shape;297;p40"/>
          <p:cNvSpPr/>
          <p:nvPr/>
        </p:nvSpPr>
        <p:spPr>
          <a:xfrm>
            <a:off x="1639600" y="124550"/>
            <a:ext cx="39156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lang="fr" sz="2100">
                <a:solidFill>
                  <a:srgbClr val="2E2F5E"/>
                </a:solidFill>
                <a:latin typeface="Open Sans ExtraBold"/>
                <a:ea typeface="Open Sans ExtraBold"/>
                <a:cs typeface="Open Sans ExtraBold"/>
                <a:sym typeface="Open Sans ExtraBold"/>
              </a:rPr>
              <a:t>La </a:t>
            </a:r>
            <a:r>
              <a:rPr lang="fr" sz="2100">
                <a:solidFill>
                  <a:srgbClr val="4C40CF"/>
                </a:solidFill>
                <a:latin typeface="Open Sans ExtraBold"/>
                <a:ea typeface="Open Sans ExtraBold"/>
                <a:cs typeface="Open Sans ExtraBold"/>
                <a:sym typeface="Open Sans ExtraBold"/>
              </a:rPr>
              <a:t>billetterie</a:t>
            </a:r>
            <a:r>
              <a:rPr lang="fr" sz="2100">
                <a:solidFill>
                  <a:srgbClr val="2E2F5E"/>
                </a:solidFill>
                <a:latin typeface="Open Sans ExtraBold"/>
                <a:ea typeface="Open Sans ExtraBold"/>
                <a:cs typeface="Open Sans ExtraBold"/>
                <a:sym typeface="Open Sans ExtraBold"/>
              </a:rPr>
              <a:t> en ligne</a:t>
            </a:r>
            <a:endParaRPr sz="1300">
              <a:solidFill>
                <a:srgbClr val="2E2F5E"/>
              </a:solidFill>
              <a:latin typeface="Open Sans ExtraBold"/>
              <a:ea typeface="Open Sans ExtraBold"/>
              <a:cs typeface="Open Sans ExtraBold"/>
              <a:sym typeface="Open Sans ExtraBold"/>
            </a:endParaRPr>
          </a:p>
        </p:txBody>
      </p:sp>
      <p:pic>
        <p:nvPicPr>
          <p:cNvPr id="298" name="Google Shape;298;p40"/>
          <p:cNvPicPr preferRelativeResize="0"/>
          <p:nvPr/>
        </p:nvPicPr>
        <p:blipFill>
          <a:blip r:embed="rId5">
            <a:alphaModFix/>
          </a:blip>
          <a:stretch>
            <a:fillRect/>
          </a:stretch>
        </p:blipFill>
        <p:spPr>
          <a:xfrm>
            <a:off x="162223" y="995650"/>
            <a:ext cx="5722641" cy="3309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41"/>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04" name="Google Shape;304;p41"/>
          <p:cNvPicPr preferRelativeResize="0"/>
          <p:nvPr/>
        </p:nvPicPr>
        <p:blipFill rotWithShape="1">
          <a:blip r:embed="rId4">
            <a:alphaModFix/>
          </a:blip>
          <a:srcRect b="0" l="0" r="0" t="0"/>
          <a:stretch/>
        </p:blipFill>
        <p:spPr>
          <a:xfrm>
            <a:off x="7770875" y="4692250"/>
            <a:ext cx="1182625" cy="257800"/>
          </a:xfrm>
          <a:prstGeom prst="rect">
            <a:avLst/>
          </a:prstGeom>
          <a:noFill/>
          <a:ln>
            <a:noFill/>
          </a:ln>
        </p:spPr>
      </p:pic>
      <p:sp>
        <p:nvSpPr>
          <p:cNvPr id="305" name="Google Shape;305;p41"/>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fr" sz="2200">
                <a:solidFill>
                  <a:schemeClr val="lt1"/>
                </a:solidFill>
              </a:rPr>
              <a:t>Pourquoi l’utiliser ?</a:t>
            </a:r>
            <a:endParaRPr sz="2200">
              <a:solidFill>
                <a:schemeClr val="lt1"/>
              </a:solidFill>
            </a:endParaRPr>
          </a:p>
        </p:txBody>
      </p:sp>
      <p:sp>
        <p:nvSpPr>
          <p:cNvPr id="306" name="Google Shape;306;p41"/>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sz="2200">
                <a:solidFill>
                  <a:schemeClr val="lt1"/>
                </a:solidFill>
                <a:latin typeface="Open Sans ExtraBold"/>
                <a:ea typeface="Open Sans ExtraBold"/>
                <a:cs typeface="Open Sans ExtraBold"/>
                <a:sym typeface="Open Sans ExtraBold"/>
              </a:rPr>
              <a:t>Pourquoi l’utiliser ?</a:t>
            </a:r>
            <a:endParaRPr sz="2200">
              <a:solidFill>
                <a:schemeClr val="lt1"/>
              </a:solidFill>
              <a:latin typeface="Open Sans ExtraBold"/>
              <a:ea typeface="Open Sans ExtraBold"/>
              <a:cs typeface="Open Sans ExtraBold"/>
              <a:sym typeface="Open Sans ExtraBold"/>
            </a:endParaRPr>
          </a:p>
        </p:txBody>
      </p:sp>
      <p:sp>
        <p:nvSpPr>
          <p:cNvPr id="307" name="Google Shape;307;p41"/>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sz="2200">
                <a:solidFill>
                  <a:schemeClr val="lt1"/>
                </a:solidFill>
                <a:latin typeface="Open Sans ExtraBold"/>
                <a:ea typeface="Open Sans ExtraBold"/>
                <a:cs typeface="Open Sans ExtraBold"/>
                <a:sym typeface="Open Sans ExtraBold"/>
              </a:rPr>
              <a:t>Pourquoi l’utiliser ?</a:t>
            </a:r>
            <a:endParaRPr sz="2200">
              <a:solidFill>
                <a:schemeClr val="lt1"/>
              </a:solidFill>
              <a:latin typeface="Open Sans ExtraBold"/>
              <a:ea typeface="Open Sans ExtraBold"/>
              <a:cs typeface="Open Sans ExtraBold"/>
              <a:sym typeface="Open Sans ExtraBold"/>
            </a:endParaRPr>
          </a:p>
        </p:txBody>
      </p:sp>
      <p:sp>
        <p:nvSpPr>
          <p:cNvPr id="308" name="Google Shape;308;p41"/>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sz="2200">
                <a:solidFill>
                  <a:schemeClr val="lt1"/>
                </a:solidFill>
                <a:latin typeface="Open Sans ExtraBold"/>
                <a:ea typeface="Open Sans ExtraBold"/>
                <a:cs typeface="Open Sans ExtraBold"/>
                <a:sym typeface="Open Sans ExtraBold"/>
              </a:rPr>
              <a:t>Pourquoi l’utiliser ?</a:t>
            </a:r>
            <a:endParaRPr sz="2200">
              <a:solidFill>
                <a:schemeClr val="lt1"/>
              </a:solidFill>
              <a:latin typeface="Open Sans ExtraBold"/>
              <a:ea typeface="Open Sans ExtraBold"/>
              <a:cs typeface="Open Sans ExtraBold"/>
              <a:sym typeface="Open Sans ExtraBold"/>
            </a:endParaRPr>
          </a:p>
        </p:txBody>
      </p:sp>
      <p:pic>
        <p:nvPicPr>
          <p:cNvPr id="309" name="Google Shape;309;p41"/>
          <p:cNvPicPr preferRelativeResize="0"/>
          <p:nvPr/>
        </p:nvPicPr>
        <p:blipFill rotWithShape="1">
          <a:blip r:embed="rId4">
            <a:alphaModFix/>
          </a:blip>
          <a:srcRect b="0" l="0" r="0" t="0"/>
          <a:stretch/>
        </p:blipFill>
        <p:spPr>
          <a:xfrm>
            <a:off x="7770875" y="4692250"/>
            <a:ext cx="1182625" cy="257800"/>
          </a:xfrm>
          <a:prstGeom prst="rect">
            <a:avLst/>
          </a:prstGeom>
          <a:noFill/>
          <a:ln>
            <a:noFill/>
          </a:ln>
        </p:spPr>
      </p:pic>
      <p:sp>
        <p:nvSpPr>
          <p:cNvPr id="310" name="Google Shape;310;p41"/>
          <p:cNvSpPr/>
          <p:nvPr/>
        </p:nvSpPr>
        <p:spPr>
          <a:xfrm>
            <a:off x="6038850" y="1834300"/>
            <a:ext cx="3105300" cy="3309300"/>
          </a:xfrm>
          <a:prstGeom prst="rect">
            <a:avLst/>
          </a:prstGeom>
          <a:solidFill>
            <a:srgbClr val="FFAB4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fr" sz="2200">
                <a:solidFill>
                  <a:schemeClr val="lt1"/>
                </a:solidFill>
                <a:latin typeface="Open Sans"/>
                <a:ea typeface="Open Sans"/>
                <a:cs typeface="Open Sans"/>
                <a:sym typeface="Open Sans"/>
              </a:rPr>
              <a:t>Les avantages </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Références et tarifs illimités et personnalisables</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Possibilité de limiter vos articles à vendre pour simplifier votre suivi et respecter les limites de vos stocks</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Gestion des codes promotionnels et options facultatives </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Ajout de champs personnalisés dans le formulaire de coordonnées</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Email automatique de confirmation</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Émission du billet récapitulatif de la commande</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Intégration simple sur un site internet</a:t>
            </a:r>
            <a:endParaRPr sz="1100">
              <a:solidFill>
                <a:schemeClr val="lt1"/>
              </a:solidFill>
              <a:latin typeface="Open Sans"/>
              <a:ea typeface="Open Sans"/>
              <a:cs typeface="Open Sans"/>
              <a:sym typeface="Open Sans"/>
            </a:endParaRPr>
          </a:p>
        </p:txBody>
      </p:sp>
      <p:sp>
        <p:nvSpPr>
          <p:cNvPr id="311" name="Google Shape;311;p41"/>
          <p:cNvSpPr/>
          <p:nvPr/>
        </p:nvSpPr>
        <p:spPr>
          <a:xfrm>
            <a:off x="6038850" y="0"/>
            <a:ext cx="3105300" cy="2066400"/>
          </a:xfrm>
          <a:prstGeom prst="rect">
            <a:avLst/>
          </a:prstGeom>
          <a:solidFill>
            <a:srgbClr val="4C40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chemeClr val="lt1"/>
              </a:solidFill>
            </a:endParaRPr>
          </a:p>
          <a:p>
            <a:pPr indent="0" lvl="0" marL="0" marR="0" rtl="0" algn="l">
              <a:spcBef>
                <a:spcPts val="0"/>
              </a:spcBef>
              <a:spcAft>
                <a:spcPts val="0"/>
              </a:spcAft>
              <a:buNone/>
            </a:pPr>
            <a:r>
              <a:t/>
            </a:r>
            <a:endParaRPr sz="1200">
              <a:solidFill>
                <a:schemeClr val="lt1"/>
              </a:solidFill>
            </a:endParaRPr>
          </a:p>
          <a:p>
            <a:pPr indent="0" lvl="0" marL="0" marR="0" rtl="0" algn="ctr">
              <a:spcBef>
                <a:spcPts val="0"/>
              </a:spcBef>
              <a:spcAft>
                <a:spcPts val="0"/>
              </a:spcAft>
              <a:buNone/>
            </a:pPr>
            <a:r>
              <a:rPr lang="fr" sz="1100">
                <a:solidFill>
                  <a:schemeClr val="lt1"/>
                </a:solidFill>
                <a:latin typeface="Open Sans"/>
                <a:ea typeface="Open Sans"/>
                <a:cs typeface="Open Sans"/>
                <a:sym typeface="Open Sans"/>
              </a:rPr>
              <a:t>Si vous souhaitez mettre en place une boutique en ligne pour vendre tous vos articles à vos membres, à votre communauté et à tous vos publics !</a:t>
            </a:r>
            <a:endParaRPr sz="1100">
              <a:solidFill>
                <a:schemeClr val="lt1"/>
              </a:solidFill>
              <a:latin typeface="Open Sans"/>
              <a:ea typeface="Open Sans"/>
              <a:cs typeface="Open Sans"/>
              <a:sym typeface="Open Sans"/>
            </a:endParaRPr>
          </a:p>
        </p:txBody>
      </p:sp>
      <p:sp>
        <p:nvSpPr>
          <p:cNvPr id="312" name="Google Shape;312;p41"/>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fr" sz="2200">
                <a:solidFill>
                  <a:schemeClr val="lt1"/>
                </a:solidFill>
                <a:latin typeface="Open Sans"/>
                <a:ea typeface="Open Sans"/>
                <a:cs typeface="Open Sans"/>
                <a:sym typeface="Open Sans"/>
              </a:rPr>
              <a:t>Pourquoi l’utiliser ?</a:t>
            </a:r>
            <a:endParaRPr b="1" sz="2200">
              <a:solidFill>
                <a:schemeClr val="lt1"/>
              </a:solidFill>
              <a:latin typeface="Open Sans"/>
              <a:ea typeface="Open Sans"/>
              <a:cs typeface="Open Sans"/>
              <a:sym typeface="Open Sans"/>
            </a:endParaRPr>
          </a:p>
        </p:txBody>
      </p:sp>
      <p:sp>
        <p:nvSpPr>
          <p:cNvPr id="313" name="Google Shape;313;p41"/>
          <p:cNvSpPr/>
          <p:nvPr/>
        </p:nvSpPr>
        <p:spPr>
          <a:xfrm>
            <a:off x="2505575" y="326550"/>
            <a:ext cx="1462500" cy="114600"/>
          </a:xfrm>
          <a:prstGeom prst="roundRect">
            <a:avLst>
              <a:gd fmla="val 50000" name="adj"/>
            </a:avLst>
          </a:prstGeom>
          <a:solidFill>
            <a:srgbClr val="49D38A">
              <a:alpha val="494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314" name="Google Shape;314;p41"/>
          <p:cNvSpPr/>
          <p:nvPr/>
        </p:nvSpPr>
        <p:spPr>
          <a:xfrm>
            <a:off x="1639600" y="124550"/>
            <a:ext cx="39156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lang="fr" sz="2100">
                <a:solidFill>
                  <a:srgbClr val="2E2F5E"/>
                </a:solidFill>
                <a:latin typeface="Open Sans ExtraBold"/>
                <a:ea typeface="Open Sans ExtraBold"/>
                <a:cs typeface="Open Sans ExtraBold"/>
                <a:sym typeface="Open Sans ExtraBold"/>
              </a:rPr>
              <a:t>La </a:t>
            </a:r>
            <a:r>
              <a:rPr lang="fr" sz="2100">
                <a:solidFill>
                  <a:srgbClr val="4C40CF"/>
                </a:solidFill>
                <a:latin typeface="Open Sans ExtraBold"/>
                <a:ea typeface="Open Sans ExtraBold"/>
                <a:cs typeface="Open Sans ExtraBold"/>
                <a:sym typeface="Open Sans ExtraBold"/>
              </a:rPr>
              <a:t>billetterie</a:t>
            </a:r>
            <a:r>
              <a:rPr lang="fr" sz="2100">
                <a:solidFill>
                  <a:srgbClr val="2E2F5E"/>
                </a:solidFill>
                <a:latin typeface="Open Sans ExtraBold"/>
                <a:ea typeface="Open Sans ExtraBold"/>
                <a:cs typeface="Open Sans ExtraBold"/>
                <a:sym typeface="Open Sans ExtraBold"/>
              </a:rPr>
              <a:t> en ligne</a:t>
            </a:r>
            <a:endParaRPr sz="2100">
              <a:solidFill>
                <a:srgbClr val="2E2F5E"/>
              </a:solidFill>
              <a:latin typeface="Open Sans ExtraBold"/>
              <a:ea typeface="Open Sans ExtraBold"/>
              <a:cs typeface="Open Sans ExtraBold"/>
              <a:sym typeface="Open Sans ExtraBold"/>
            </a:endParaRPr>
          </a:p>
          <a:p>
            <a:pPr indent="0" lvl="0" marL="0" marR="0" rtl="0" algn="ctr">
              <a:lnSpc>
                <a:spcPct val="100000"/>
              </a:lnSpc>
              <a:spcBef>
                <a:spcPts val="0"/>
              </a:spcBef>
              <a:spcAft>
                <a:spcPts val="0"/>
              </a:spcAft>
              <a:buClr>
                <a:srgbClr val="000000"/>
              </a:buClr>
              <a:buSzPts val="1800"/>
              <a:buFont typeface="Arial"/>
              <a:buNone/>
            </a:pPr>
            <a:r>
              <a:rPr lang="fr" sz="1300">
                <a:solidFill>
                  <a:srgbClr val="2E2F5E"/>
                </a:solidFill>
                <a:latin typeface="Open Sans ExtraBold"/>
                <a:ea typeface="Open Sans ExtraBold"/>
                <a:cs typeface="Open Sans ExtraBold"/>
                <a:sym typeface="Open Sans ExtraBold"/>
              </a:rPr>
              <a:t>Option Boutique</a:t>
            </a:r>
            <a:endParaRPr sz="1300">
              <a:solidFill>
                <a:srgbClr val="2E2F5E"/>
              </a:solidFill>
              <a:latin typeface="Open Sans ExtraBold"/>
              <a:ea typeface="Open Sans ExtraBold"/>
              <a:cs typeface="Open Sans ExtraBold"/>
              <a:sym typeface="Open Sans ExtraBold"/>
            </a:endParaRPr>
          </a:p>
        </p:txBody>
      </p:sp>
      <p:pic>
        <p:nvPicPr>
          <p:cNvPr id="315" name="Google Shape;315;p41"/>
          <p:cNvPicPr preferRelativeResize="0"/>
          <p:nvPr/>
        </p:nvPicPr>
        <p:blipFill>
          <a:blip r:embed="rId5">
            <a:alphaModFix/>
          </a:blip>
          <a:stretch>
            <a:fillRect/>
          </a:stretch>
        </p:blipFill>
        <p:spPr>
          <a:xfrm>
            <a:off x="736826" y="905925"/>
            <a:ext cx="4999999" cy="35377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42"/>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21" name="Google Shape;321;p42"/>
          <p:cNvPicPr preferRelativeResize="0"/>
          <p:nvPr/>
        </p:nvPicPr>
        <p:blipFill rotWithShape="1">
          <a:blip r:embed="rId4">
            <a:alphaModFix/>
          </a:blip>
          <a:srcRect b="0" l="0" r="0" t="0"/>
          <a:stretch/>
        </p:blipFill>
        <p:spPr>
          <a:xfrm>
            <a:off x="7770875" y="4692250"/>
            <a:ext cx="1182625" cy="257800"/>
          </a:xfrm>
          <a:prstGeom prst="rect">
            <a:avLst/>
          </a:prstGeom>
          <a:noFill/>
          <a:ln>
            <a:noFill/>
          </a:ln>
        </p:spPr>
      </p:pic>
      <p:sp>
        <p:nvSpPr>
          <p:cNvPr id="322" name="Google Shape;322;p42"/>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fr" sz="2200">
                <a:solidFill>
                  <a:schemeClr val="lt1"/>
                </a:solidFill>
              </a:rPr>
              <a:t>Pourquoi l’utiliser ?</a:t>
            </a:r>
            <a:endParaRPr sz="2200">
              <a:solidFill>
                <a:schemeClr val="lt1"/>
              </a:solidFill>
            </a:endParaRPr>
          </a:p>
        </p:txBody>
      </p:sp>
      <p:sp>
        <p:nvSpPr>
          <p:cNvPr id="323" name="Google Shape;323;p42"/>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sz="2200">
                <a:solidFill>
                  <a:schemeClr val="lt1"/>
                </a:solidFill>
                <a:latin typeface="Open Sans ExtraBold"/>
                <a:ea typeface="Open Sans ExtraBold"/>
                <a:cs typeface="Open Sans ExtraBold"/>
                <a:sym typeface="Open Sans ExtraBold"/>
              </a:rPr>
              <a:t>Pourquoi l’utiliser ?</a:t>
            </a:r>
            <a:endParaRPr sz="2200">
              <a:solidFill>
                <a:schemeClr val="lt1"/>
              </a:solidFill>
              <a:latin typeface="Open Sans ExtraBold"/>
              <a:ea typeface="Open Sans ExtraBold"/>
              <a:cs typeface="Open Sans ExtraBold"/>
              <a:sym typeface="Open Sans ExtraBold"/>
            </a:endParaRPr>
          </a:p>
        </p:txBody>
      </p:sp>
      <p:sp>
        <p:nvSpPr>
          <p:cNvPr id="324" name="Google Shape;324;p42"/>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sz="2200">
                <a:solidFill>
                  <a:schemeClr val="lt1"/>
                </a:solidFill>
                <a:latin typeface="Open Sans ExtraBold"/>
                <a:ea typeface="Open Sans ExtraBold"/>
                <a:cs typeface="Open Sans ExtraBold"/>
                <a:sym typeface="Open Sans ExtraBold"/>
              </a:rPr>
              <a:t>Pourquoi l’utiliser ?</a:t>
            </a:r>
            <a:endParaRPr sz="2200">
              <a:solidFill>
                <a:schemeClr val="lt1"/>
              </a:solidFill>
              <a:latin typeface="Open Sans ExtraBold"/>
              <a:ea typeface="Open Sans ExtraBold"/>
              <a:cs typeface="Open Sans ExtraBold"/>
              <a:sym typeface="Open Sans ExtraBold"/>
            </a:endParaRPr>
          </a:p>
        </p:txBody>
      </p:sp>
      <p:sp>
        <p:nvSpPr>
          <p:cNvPr id="325" name="Google Shape;325;p42"/>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sz="2200">
                <a:solidFill>
                  <a:schemeClr val="lt1"/>
                </a:solidFill>
                <a:latin typeface="Open Sans ExtraBold"/>
                <a:ea typeface="Open Sans ExtraBold"/>
                <a:cs typeface="Open Sans ExtraBold"/>
                <a:sym typeface="Open Sans ExtraBold"/>
              </a:rPr>
              <a:t>Pourquoi l’utiliser ?</a:t>
            </a:r>
            <a:endParaRPr sz="2200">
              <a:solidFill>
                <a:schemeClr val="lt1"/>
              </a:solidFill>
              <a:latin typeface="Open Sans ExtraBold"/>
              <a:ea typeface="Open Sans ExtraBold"/>
              <a:cs typeface="Open Sans ExtraBold"/>
              <a:sym typeface="Open Sans ExtraBold"/>
            </a:endParaRPr>
          </a:p>
        </p:txBody>
      </p:sp>
      <p:pic>
        <p:nvPicPr>
          <p:cNvPr id="326" name="Google Shape;326;p42"/>
          <p:cNvPicPr preferRelativeResize="0"/>
          <p:nvPr/>
        </p:nvPicPr>
        <p:blipFill rotWithShape="1">
          <a:blip r:embed="rId4">
            <a:alphaModFix/>
          </a:blip>
          <a:srcRect b="0" l="0" r="0" t="0"/>
          <a:stretch/>
        </p:blipFill>
        <p:spPr>
          <a:xfrm>
            <a:off x="7770875" y="4692250"/>
            <a:ext cx="1182625" cy="257800"/>
          </a:xfrm>
          <a:prstGeom prst="rect">
            <a:avLst/>
          </a:prstGeom>
          <a:noFill/>
          <a:ln>
            <a:noFill/>
          </a:ln>
        </p:spPr>
      </p:pic>
      <p:sp>
        <p:nvSpPr>
          <p:cNvPr id="327" name="Google Shape;327;p42"/>
          <p:cNvSpPr/>
          <p:nvPr/>
        </p:nvSpPr>
        <p:spPr>
          <a:xfrm>
            <a:off x="6038850" y="1834300"/>
            <a:ext cx="3105300" cy="3309300"/>
          </a:xfrm>
          <a:prstGeom prst="rect">
            <a:avLst/>
          </a:prstGeom>
          <a:solidFill>
            <a:srgbClr val="FFAB4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fr" sz="2200">
                <a:solidFill>
                  <a:schemeClr val="lt1"/>
                </a:solidFill>
                <a:latin typeface="Open Sans"/>
                <a:ea typeface="Open Sans"/>
                <a:cs typeface="Open Sans"/>
                <a:sym typeface="Open Sans"/>
              </a:rPr>
              <a:t>Les avantages </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lt1"/>
              </a:solidFill>
              <a:latin typeface="Open Sans"/>
              <a:ea typeface="Open Sans"/>
              <a:cs typeface="Open Sans"/>
              <a:sym typeface="Open Sans"/>
            </a:endParaRPr>
          </a:p>
          <a:p>
            <a:pPr indent="-298450" lvl="0" marL="457200" rtl="0" algn="l">
              <a:spcBef>
                <a:spcPts val="60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Tarif libre ou défini</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Rapidité de création</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Paiement unique ou mensuel</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Gestion de la TVA</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Personnalisation </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Ajout de champs personnalisés dans le formulaire de coordonnées</a:t>
            </a:r>
            <a:endParaRPr sz="1100">
              <a:solidFill>
                <a:schemeClr val="lt1"/>
              </a:solidFill>
              <a:latin typeface="Open Sans"/>
              <a:ea typeface="Open Sans"/>
              <a:cs typeface="Open Sans"/>
              <a:sym typeface="Open Sans"/>
            </a:endParaRPr>
          </a:p>
        </p:txBody>
      </p:sp>
      <p:sp>
        <p:nvSpPr>
          <p:cNvPr id="328" name="Google Shape;328;p42"/>
          <p:cNvSpPr/>
          <p:nvPr/>
        </p:nvSpPr>
        <p:spPr>
          <a:xfrm>
            <a:off x="6038850" y="0"/>
            <a:ext cx="3105300" cy="2186100"/>
          </a:xfrm>
          <a:prstGeom prst="rect">
            <a:avLst/>
          </a:prstGeom>
          <a:solidFill>
            <a:srgbClr val="4C40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chemeClr val="lt1"/>
              </a:solidFill>
            </a:endParaRPr>
          </a:p>
          <a:p>
            <a:pPr indent="0" lvl="0" marL="0" marR="0" rtl="0" algn="l">
              <a:spcBef>
                <a:spcPts val="0"/>
              </a:spcBef>
              <a:spcAft>
                <a:spcPts val="0"/>
              </a:spcAft>
              <a:buNone/>
            </a:pPr>
            <a:r>
              <a:t/>
            </a:r>
            <a:endParaRPr sz="1200">
              <a:solidFill>
                <a:schemeClr val="lt1"/>
              </a:solidFill>
            </a:endParaRPr>
          </a:p>
          <a:p>
            <a:pPr indent="0" lvl="0" marL="0" rtl="0" algn="ctr">
              <a:spcBef>
                <a:spcPts val="0"/>
              </a:spcBef>
              <a:spcAft>
                <a:spcPts val="0"/>
              </a:spcAft>
              <a:buNone/>
            </a:pPr>
            <a:r>
              <a:rPr lang="fr" sz="1100">
                <a:solidFill>
                  <a:schemeClr val="lt1"/>
                </a:solidFill>
                <a:latin typeface="Open Sans"/>
                <a:ea typeface="Open Sans"/>
                <a:cs typeface="Open Sans"/>
                <a:sym typeface="Open Sans"/>
              </a:rPr>
              <a:t>Si vous souhaitez encaisser un paiement unique ou mensuel en ligne rapidement : vendre un produit ou un service en un exemplaire, faire régler une facture,...</a:t>
            </a:r>
            <a:endParaRPr sz="1100">
              <a:solidFill>
                <a:schemeClr val="lt1"/>
              </a:solidFill>
              <a:latin typeface="Open Sans"/>
              <a:ea typeface="Open Sans"/>
              <a:cs typeface="Open Sans"/>
              <a:sym typeface="Open Sans"/>
            </a:endParaRPr>
          </a:p>
        </p:txBody>
      </p:sp>
      <p:sp>
        <p:nvSpPr>
          <p:cNvPr id="329" name="Google Shape;329;p42"/>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fr" sz="2200">
                <a:solidFill>
                  <a:schemeClr val="lt1"/>
                </a:solidFill>
                <a:latin typeface="Open Sans"/>
                <a:ea typeface="Open Sans"/>
                <a:cs typeface="Open Sans"/>
                <a:sym typeface="Open Sans"/>
              </a:rPr>
              <a:t>Pourquoi l’utiliser ?</a:t>
            </a:r>
            <a:endParaRPr b="1" sz="2200">
              <a:solidFill>
                <a:schemeClr val="lt1"/>
              </a:solidFill>
              <a:latin typeface="Open Sans"/>
              <a:ea typeface="Open Sans"/>
              <a:cs typeface="Open Sans"/>
              <a:sym typeface="Open Sans"/>
            </a:endParaRPr>
          </a:p>
        </p:txBody>
      </p:sp>
      <p:sp>
        <p:nvSpPr>
          <p:cNvPr id="330" name="Google Shape;330;p42"/>
          <p:cNvSpPr/>
          <p:nvPr/>
        </p:nvSpPr>
        <p:spPr>
          <a:xfrm>
            <a:off x="2213600" y="341525"/>
            <a:ext cx="2780100" cy="114600"/>
          </a:xfrm>
          <a:prstGeom prst="roundRect">
            <a:avLst>
              <a:gd fmla="val 50000" name="adj"/>
            </a:avLst>
          </a:prstGeom>
          <a:solidFill>
            <a:srgbClr val="49D38A">
              <a:alpha val="494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331" name="Google Shape;331;p42"/>
          <p:cNvSpPr/>
          <p:nvPr/>
        </p:nvSpPr>
        <p:spPr>
          <a:xfrm>
            <a:off x="1639600" y="124550"/>
            <a:ext cx="39156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lang="fr" sz="2100">
                <a:solidFill>
                  <a:srgbClr val="2E2F5E"/>
                </a:solidFill>
                <a:latin typeface="Open Sans ExtraBold"/>
                <a:ea typeface="Open Sans ExtraBold"/>
                <a:cs typeface="Open Sans ExtraBold"/>
                <a:sym typeface="Open Sans ExtraBold"/>
              </a:rPr>
              <a:t>Le </a:t>
            </a:r>
            <a:r>
              <a:rPr lang="fr" sz="2100">
                <a:solidFill>
                  <a:srgbClr val="4C40CF"/>
                </a:solidFill>
                <a:latin typeface="Open Sans ExtraBold"/>
                <a:ea typeface="Open Sans ExtraBold"/>
                <a:cs typeface="Open Sans ExtraBold"/>
                <a:sym typeface="Open Sans ExtraBold"/>
              </a:rPr>
              <a:t>formulaire de vente </a:t>
            </a:r>
            <a:r>
              <a:rPr lang="fr" sz="2100">
                <a:solidFill>
                  <a:srgbClr val="2E2F5E"/>
                </a:solidFill>
                <a:latin typeface="Open Sans ExtraBold"/>
                <a:ea typeface="Open Sans ExtraBold"/>
                <a:cs typeface="Open Sans ExtraBold"/>
                <a:sym typeface="Open Sans ExtraBold"/>
              </a:rPr>
              <a:t>et de paiement express</a:t>
            </a:r>
            <a:endParaRPr sz="1300">
              <a:solidFill>
                <a:srgbClr val="2E2F5E"/>
              </a:solidFill>
              <a:latin typeface="Open Sans ExtraBold"/>
              <a:ea typeface="Open Sans ExtraBold"/>
              <a:cs typeface="Open Sans ExtraBold"/>
              <a:sym typeface="Open Sans ExtraBold"/>
            </a:endParaRPr>
          </a:p>
        </p:txBody>
      </p:sp>
      <p:pic>
        <p:nvPicPr>
          <p:cNvPr id="332" name="Google Shape;332;p42"/>
          <p:cNvPicPr preferRelativeResize="0"/>
          <p:nvPr/>
        </p:nvPicPr>
        <p:blipFill rotWithShape="1">
          <a:blip r:embed="rId5">
            <a:alphaModFix/>
          </a:blip>
          <a:srcRect b="0" l="0" r="4607" t="0"/>
          <a:stretch/>
        </p:blipFill>
        <p:spPr>
          <a:xfrm>
            <a:off x="1481775" y="914600"/>
            <a:ext cx="3766550" cy="4102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4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38" name="Google Shape;338;p43"/>
          <p:cNvPicPr preferRelativeResize="0"/>
          <p:nvPr/>
        </p:nvPicPr>
        <p:blipFill rotWithShape="1">
          <a:blip r:embed="rId4">
            <a:alphaModFix/>
          </a:blip>
          <a:srcRect b="0" l="0" r="0" t="0"/>
          <a:stretch/>
        </p:blipFill>
        <p:spPr>
          <a:xfrm>
            <a:off x="7770875" y="4692250"/>
            <a:ext cx="1182625" cy="257800"/>
          </a:xfrm>
          <a:prstGeom prst="rect">
            <a:avLst/>
          </a:prstGeom>
          <a:noFill/>
          <a:ln>
            <a:noFill/>
          </a:ln>
        </p:spPr>
      </p:pic>
      <p:sp>
        <p:nvSpPr>
          <p:cNvPr id="339" name="Google Shape;339;p43"/>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fr" sz="2200">
                <a:solidFill>
                  <a:schemeClr val="lt1"/>
                </a:solidFill>
              </a:rPr>
              <a:t>Pourquoi l’utiliser ?</a:t>
            </a:r>
            <a:endParaRPr sz="2200">
              <a:solidFill>
                <a:schemeClr val="lt1"/>
              </a:solidFill>
            </a:endParaRPr>
          </a:p>
        </p:txBody>
      </p:sp>
      <p:sp>
        <p:nvSpPr>
          <p:cNvPr id="340" name="Google Shape;340;p43"/>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sz="2200">
                <a:solidFill>
                  <a:schemeClr val="lt1"/>
                </a:solidFill>
                <a:latin typeface="Open Sans ExtraBold"/>
                <a:ea typeface="Open Sans ExtraBold"/>
                <a:cs typeface="Open Sans ExtraBold"/>
                <a:sym typeface="Open Sans ExtraBold"/>
              </a:rPr>
              <a:t>Pourquoi l’utiliser ?</a:t>
            </a:r>
            <a:endParaRPr sz="2200">
              <a:solidFill>
                <a:schemeClr val="lt1"/>
              </a:solidFill>
              <a:latin typeface="Open Sans ExtraBold"/>
              <a:ea typeface="Open Sans ExtraBold"/>
              <a:cs typeface="Open Sans ExtraBold"/>
              <a:sym typeface="Open Sans ExtraBold"/>
            </a:endParaRPr>
          </a:p>
        </p:txBody>
      </p:sp>
      <p:sp>
        <p:nvSpPr>
          <p:cNvPr id="341" name="Google Shape;341;p43"/>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sz="2200">
                <a:solidFill>
                  <a:schemeClr val="lt1"/>
                </a:solidFill>
                <a:latin typeface="Open Sans ExtraBold"/>
                <a:ea typeface="Open Sans ExtraBold"/>
                <a:cs typeface="Open Sans ExtraBold"/>
                <a:sym typeface="Open Sans ExtraBold"/>
              </a:rPr>
              <a:t>Pourquoi l’utiliser ?</a:t>
            </a:r>
            <a:endParaRPr sz="2200">
              <a:solidFill>
                <a:schemeClr val="lt1"/>
              </a:solidFill>
              <a:latin typeface="Open Sans ExtraBold"/>
              <a:ea typeface="Open Sans ExtraBold"/>
              <a:cs typeface="Open Sans ExtraBold"/>
              <a:sym typeface="Open Sans ExtraBold"/>
            </a:endParaRPr>
          </a:p>
        </p:txBody>
      </p:sp>
      <p:sp>
        <p:nvSpPr>
          <p:cNvPr id="342" name="Google Shape;342;p43"/>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sz="2200">
                <a:solidFill>
                  <a:schemeClr val="lt1"/>
                </a:solidFill>
                <a:latin typeface="Open Sans ExtraBold"/>
                <a:ea typeface="Open Sans ExtraBold"/>
                <a:cs typeface="Open Sans ExtraBold"/>
                <a:sym typeface="Open Sans ExtraBold"/>
              </a:rPr>
              <a:t>Pourquoi l’utiliser ?</a:t>
            </a:r>
            <a:endParaRPr sz="2200">
              <a:solidFill>
                <a:schemeClr val="lt1"/>
              </a:solidFill>
              <a:latin typeface="Open Sans ExtraBold"/>
              <a:ea typeface="Open Sans ExtraBold"/>
              <a:cs typeface="Open Sans ExtraBold"/>
              <a:sym typeface="Open Sans ExtraBold"/>
            </a:endParaRPr>
          </a:p>
        </p:txBody>
      </p:sp>
      <p:pic>
        <p:nvPicPr>
          <p:cNvPr id="343" name="Google Shape;343;p43"/>
          <p:cNvPicPr preferRelativeResize="0"/>
          <p:nvPr/>
        </p:nvPicPr>
        <p:blipFill rotWithShape="1">
          <a:blip r:embed="rId4">
            <a:alphaModFix/>
          </a:blip>
          <a:srcRect b="0" l="0" r="0" t="0"/>
          <a:stretch/>
        </p:blipFill>
        <p:spPr>
          <a:xfrm>
            <a:off x="7770875" y="4692250"/>
            <a:ext cx="1182625" cy="257800"/>
          </a:xfrm>
          <a:prstGeom prst="rect">
            <a:avLst/>
          </a:prstGeom>
          <a:noFill/>
          <a:ln>
            <a:noFill/>
          </a:ln>
        </p:spPr>
      </p:pic>
      <p:sp>
        <p:nvSpPr>
          <p:cNvPr id="344" name="Google Shape;344;p43"/>
          <p:cNvSpPr/>
          <p:nvPr/>
        </p:nvSpPr>
        <p:spPr>
          <a:xfrm>
            <a:off x="6038850" y="2081350"/>
            <a:ext cx="3105300" cy="3062400"/>
          </a:xfrm>
          <a:prstGeom prst="rect">
            <a:avLst/>
          </a:prstGeom>
          <a:solidFill>
            <a:srgbClr val="FFAB4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fr" sz="2200">
                <a:solidFill>
                  <a:schemeClr val="lt1"/>
                </a:solidFill>
                <a:latin typeface="Open Sans"/>
                <a:ea typeface="Open Sans"/>
                <a:cs typeface="Open Sans"/>
                <a:sym typeface="Open Sans"/>
              </a:rPr>
              <a:t>Les avantages </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lt1"/>
              </a:solidFill>
              <a:latin typeface="Open Sans"/>
              <a:ea typeface="Open Sans"/>
              <a:cs typeface="Open Sans"/>
              <a:sym typeface="Open Sans"/>
            </a:endParaRPr>
          </a:p>
          <a:p>
            <a:pPr indent="-298450" lvl="0" marL="457200" rtl="0" algn="l">
              <a:spcBef>
                <a:spcPts val="60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Compteur dynamique et valorisation des donateurs</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Intégration des contreparties</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Personnalisation (vidéos, photos, couleurs, descriptifs du projet, liens,...)</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Fonds reversés même si l’objectif n’est pas atteint, date de fin modifiable</a:t>
            </a:r>
            <a:endParaRPr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fr" sz="1100">
                <a:solidFill>
                  <a:schemeClr val="lt1"/>
                </a:solidFill>
                <a:latin typeface="Open Sans"/>
                <a:ea typeface="Open Sans"/>
                <a:cs typeface="Open Sans"/>
                <a:sym typeface="Open Sans"/>
              </a:rPr>
              <a:t>Accompagnement personnalisé sur la préparation et la diffusion de votre campagne</a:t>
            </a:r>
            <a:endParaRPr sz="1100">
              <a:solidFill>
                <a:schemeClr val="lt1"/>
              </a:solidFill>
              <a:latin typeface="Open Sans"/>
              <a:ea typeface="Open Sans"/>
              <a:cs typeface="Open Sans"/>
              <a:sym typeface="Open Sans"/>
            </a:endParaRPr>
          </a:p>
        </p:txBody>
      </p:sp>
      <p:sp>
        <p:nvSpPr>
          <p:cNvPr id="345" name="Google Shape;345;p43"/>
          <p:cNvSpPr/>
          <p:nvPr/>
        </p:nvSpPr>
        <p:spPr>
          <a:xfrm>
            <a:off x="6038850" y="0"/>
            <a:ext cx="3105300" cy="2186100"/>
          </a:xfrm>
          <a:prstGeom prst="rect">
            <a:avLst/>
          </a:prstGeom>
          <a:solidFill>
            <a:srgbClr val="4C40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chemeClr val="lt1"/>
              </a:solidFill>
            </a:endParaRPr>
          </a:p>
          <a:p>
            <a:pPr indent="0" lvl="0" marL="0" marR="0" rtl="0" algn="l">
              <a:spcBef>
                <a:spcPts val="0"/>
              </a:spcBef>
              <a:spcAft>
                <a:spcPts val="0"/>
              </a:spcAft>
              <a:buNone/>
            </a:pPr>
            <a:r>
              <a:t/>
            </a:r>
            <a:endParaRPr sz="1200">
              <a:solidFill>
                <a:schemeClr val="lt1"/>
              </a:solidFill>
            </a:endParaRPr>
          </a:p>
          <a:p>
            <a:pPr indent="0" lvl="0" marL="0" rtl="0" algn="ctr">
              <a:spcBef>
                <a:spcPts val="0"/>
              </a:spcBef>
              <a:spcAft>
                <a:spcPts val="0"/>
              </a:spcAft>
              <a:buNone/>
            </a:pPr>
            <a:r>
              <a:rPr lang="fr" sz="1100">
                <a:solidFill>
                  <a:schemeClr val="lt1"/>
                </a:solidFill>
                <a:latin typeface="Open Sans"/>
                <a:ea typeface="Open Sans"/>
                <a:cs typeface="Open Sans"/>
                <a:sym typeface="Open Sans"/>
              </a:rPr>
              <a:t>Si vous souhaitez récolter des fonds pour financer un projet précis, budgétisable, sur une durée prédéfinie : rénovation, achat de matériel, financer un événement, un déplacement,...</a:t>
            </a:r>
            <a:endParaRPr sz="1100">
              <a:solidFill>
                <a:schemeClr val="lt1"/>
              </a:solidFill>
              <a:latin typeface="Open Sans"/>
              <a:ea typeface="Open Sans"/>
              <a:cs typeface="Open Sans"/>
              <a:sym typeface="Open Sans"/>
            </a:endParaRPr>
          </a:p>
        </p:txBody>
      </p:sp>
      <p:sp>
        <p:nvSpPr>
          <p:cNvPr id="346" name="Google Shape;346;p43"/>
          <p:cNvSpPr txBox="1"/>
          <p:nvPr>
            <p:ph idx="4294967295" type="title"/>
          </p:nvPr>
        </p:nvSpPr>
        <p:spPr>
          <a:xfrm>
            <a:off x="6019100" y="244550"/>
            <a:ext cx="3105300" cy="383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fr" sz="2200">
                <a:solidFill>
                  <a:schemeClr val="lt1"/>
                </a:solidFill>
                <a:latin typeface="Open Sans"/>
                <a:ea typeface="Open Sans"/>
                <a:cs typeface="Open Sans"/>
                <a:sym typeface="Open Sans"/>
              </a:rPr>
              <a:t>Pourquoi l’utiliser ?</a:t>
            </a:r>
            <a:endParaRPr b="1" sz="2200">
              <a:solidFill>
                <a:schemeClr val="lt1"/>
              </a:solidFill>
              <a:latin typeface="Open Sans"/>
              <a:ea typeface="Open Sans"/>
              <a:cs typeface="Open Sans"/>
              <a:sym typeface="Open Sans"/>
            </a:endParaRPr>
          </a:p>
        </p:txBody>
      </p:sp>
      <p:sp>
        <p:nvSpPr>
          <p:cNvPr id="347" name="Google Shape;347;p43"/>
          <p:cNvSpPr/>
          <p:nvPr/>
        </p:nvSpPr>
        <p:spPr>
          <a:xfrm>
            <a:off x="2815075" y="341525"/>
            <a:ext cx="1961700" cy="114600"/>
          </a:xfrm>
          <a:prstGeom prst="roundRect">
            <a:avLst>
              <a:gd fmla="val 50000" name="adj"/>
            </a:avLst>
          </a:prstGeom>
          <a:solidFill>
            <a:srgbClr val="49D38A">
              <a:alpha val="494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348" name="Google Shape;348;p43"/>
          <p:cNvSpPr/>
          <p:nvPr/>
        </p:nvSpPr>
        <p:spPr>
          <a:xfrm>
            <a:off x="1639600" y="124550"/>
            <a:ext cx="39156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lang="fr" sz="2100">
                <a:solidFill>
                  <a:srgbClr val="2E2F5E"/>
                </a:solidFill>
                <a:latin typeface="Open Sans ExtraBold"/>
                <a:ea typeface="Open Sans ExtraBold"/>
                <a:cs typeface="Open Sans ExtraBold"/>
                <a:sym typeface="Open Sans ExtraBold"/>
              </a:rPr>
              <a:t>Le </a:t>
            </a:r>
            <a:r>
              <a:rPr lang="fr" sz="2100">
                <a:solidFill>
                  <a:srgbClr val="4C40CF"/>
                </a:solidFill>
                <a:latin typeface="Open Sans ExtraBold"/>
                <a:ea typeface="Open Sans ExtraBold"/>
                <a:cs typeface="Open Sans ExtraBold"/>
                <a:sym typeface="Open Sans ExtraBold"/>
              </a:rPr>
              <a:t>crowdfunding </a:t>
            </a:r>
            <a:r>
              <a:rPr lang="fr" sz="2100">
                <a:solidFill>
                  <a:srgbClr val="2E2F5E"/>
                </a:solidFill>
                <a:latin typeface="Open Sans ExtraBold"/>
                <a:ea typeface="Open Sans ExtraBold"/>
                <a:cs typeface="Open Sans ExtraBold"/>
                <a:sym typeface="Open Sans ExtraBold"/>
              </a:rPr>
              <a:t>(financement participatif)</a:t>
            </a:r>
            <a:endParaRPr sz="2100">
              <a:solidFill>
                <a:srgbClr val="2E2F5E"/>
              </a:solidFill>
              <a:latin typeface="Open Sans ExtraBold"/>
              <a:ea typeface="Open Sans ExtraBold"/>
              <a:cs typeface="Open Sans ExtraBold"/>
              <a:sym typeface="Open Sans ExtraBold"/>
            </a:endParaRPr>
          </a:p>
        </p:txBody>
      </p:sp>
      <p:pic>
        <p:nvPicPr>
          <p:cNvPr id="349" name="Google Shape;349;p43"/>
          <p:cNvPicPr preferRelativeResize="0"/>
          <p:nvPr/>
        </p:nvPicPr>
        <p:blipFill>
          <a:blip r:embed="rId5">
            <a:alphaModFix/>
          </a:blip>
          <a:stretch>
            <a:fillRect/>
          </a:stretch>
        </p:blipFill>
        <p:spPr>
          <a:xfrm>
            <a:off x="966275" y="915725"/>
            <a:ext cx="4908925" cy="4124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44"/>
          <p:cNvPicPr preferRelativeResize="0"/>
          <p:nvPr/>
        </p:nvPicPr>
        <p:blipFill>
          <a:blip r:embed="rId3">
            <a:alphaModFix/>
          </a:blip>
          <a:stretch>
            <a:fillRect/>
          </a:stretch>
        </p:blipFill>
        <p:spPr>
          <a:xfrm>
            <a:off x="0" y="0"/>
            <a:ext cx="9144000" cy="5143500"/>
          </a:xfrm>
          <a:prstGeom prst="rect">
            <a:avLst/>
          </a:prstGeom>
          <a:noFill/>
          <a:ln>
            <a:noFill/>
          </a:ln>
        </p:spPr>
      </p:pic>
      <p:sp>
        <p:nvSpPr>
          <p:cNvPr id="355" name="Google Shape;355;p44"/>
          <p:cNvSpPr/>
          <p:nvPr/>
        </p:nvSpPr>
        <p:spPr>
          <a:xfrm>
            <a:off x="2498100" y="853500"/>
            <a:ext cx="1455000" cy="149100"/>
          </a:xfrm>
          <a:prstGeom prst="roundRect">
            <a:avLst>
              <a:gd fmla="val 50000" name="adj"/>
            </a:avLst>
          </a:prstGeom>
          <a:solidFill>
            <a:srgbClr val="49D38A">
              <a:alpha val="494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356" name="Google Shape;356;p44"/>
          <p:cNvSpPr txBox="1"/>
          <p:nvPr/>
        </p:nvSpPr>
        <p:spPr>
          <a:xfrm>
            <a:off x="1392550" y="114150"/>
            <a:ext cx="7501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2E2F5E"/>
                </a:solidFill>
                <a:latin typeface="Open Sans"/>
                <a:ea typeface="Open Sans"/>
                <a:cs typeface="Open Sans"/>
                <a:sym typeface="Open Sans"/>
              </a:rPr>
              <a:t>Un moteur de recherche pour booster votre </a:t>
            </a:r>
            <a:r>
              <a:rPr b="1" lang="fr" sz="2700">
                <a:solidFill>
                  <a:srgbClr val="4C40CF"/>
                </a:solidFill>
                <a:latin typeface="Open Sans"/>
                <a:ea typeface="Open Sans"/>
                <a:cs typeface="Open Sans"/>
                <a:sym typeface="Open Sans"/>
              </a:rPr>
              <a:t>visibilité</a:t>
            </a:r>
            <a:r>
              <a:rPr b="1" lang="fr" sz="2700">
                <a:solidFill>
                  <a:srgbClr val="2E2F5E"/>
                </a:solidFill>
                <a:latin typeface="Open Sans"/>
                <a:ea typeface="Open Sans"/>
                <a:cs typeface="Open Sans"/>
                <a:sym typeface="Open Sans"/>
              </a:rPr>
              <a:t> aux yeux du grand public !</a:t>
            </a:r>
            <a:endParaRPr b="1" sz="2700">
              <a:solidFill>
                <a:srgbClr val="2E2F5E"/>
              </a:solidFill>
              <a:latin typeface="Open Sans"/>
              <a:ea typeface="Open Sans"/>
              <a:cs typeface="Open Sans"/>
              <a:sym typeface="Open Sans"/>
            </a:endParaRPr>
          </a:p>
        </p:txBody>
      </p:sp>
      <p:pic>
        <p:nvPicPr>
          <p:cNvPr id="357" name="Google Shape;357;p44"/>
          <p:cNvPicPr preferRelativeResize="0"/>
          <p:nvPr/>
        </p:nvPicPr>
        <p:blipFill rotWithShape="1">
          <a:blip r:embed="rId4">
            <a:alphaModFix/>
          </a:blip>
          <a:srcRect b="0" l="0" r="0" t="1351"/>
          <a:stretch/>
        </p:blipFill>
        <p:spPr>
          <a:xfrm>
            <a:off x="808575" y="1242825"/>
            <a:ext cx="7127677" cy="32886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45"/>
          <p:cNvPicPr preferRelativeResize="0"/>
          <p:nvPr/>
        </p:nvPicPr>
        <p:blipFill>
          <a:blip r:embed="rId3">
            <a:alphaModFix/>
          </a:blip>
          <a:stretch>
            <a:fillRect/>
          </a:stretch>
        </p:blipFill>
        <p:spPr>
          <a:xfrm>
            <a:off x="4761310" y="0"/>
            <a:ext cx="4382689" cy="5143502"/>
          </a:xfrm>
          <a:prstGeom prst="rect">
            <a:avLst/>
          </a:prstGeom>
          <a:noFill/>
          <a:ln>
            <a:noFill/>
          </a:ln>
        </p:spPr>
      </p:pic>
      <p:sp>
        <p:nvSpPr>
          <p:cNvPr id="363" name="Google Shape;363;p45"/>
          <p:cNvSpPr/>
          <p:nvPr/>
        </p:nvSpPr>
        <p:spPr>
          <a:xfrm>
            <a:off x="1617175" y="453825"/>
            <a:ext cx="1010700" cy="114600"/>
          </a:xfrm>
          <a:prstGeom prst="roundRect">
            <a:avLst>
              <a:gd fmla="val 50000" name="adj"/>
            </a:avLst>
          </a:prstGeom>
          <a:solidFill>
            <a:srgbClr val="49D38A">
              <a:alpha val="494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364" name="Google Shape;364;p45"/>
          <p:cNvSpPr/>
          <p:nvPr/>
        </p:nvSpPr>
        <p:spPr>
          <a:xfrm>
            <a:off x="660675" y="229675"/>
            <a:ext cx="3599400" cy="7620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SzPts val="2100"/>
              <a:buNone/>
            </a:pPr>
            <a:r>
              <a:rPr lang="fr" sz="2100">
                <a:solidFill>
                  <a:srgbClr val="2E2F5E"/>
                </a:solidFill>
                <a:latin typeface="Open Sans ExtraBold"/>
                <a:ea typeface="Open Sans ExtraBold"/>
                <a:cs typeface="Open Sans ExtraBold"/>
                <a:sym typeface="Open Sans ExtraBold"/>
              </a:rPr>
              <a:t>Notre </a:t>
            </a:r>
            <a:r>
              <a:rPr lang="fr" sz="2100">
                <a:solidFill>
                  <a:srgbClr val="4C40CF"/>
                </a:solidFill>
                <a:latin typeface="Open Sans ExtraBold"/>
                <a:ea typeface="Open Sans ExtraBold"/>
                <a:cs typeface="Open Sans ExtraBold"/>
                <a:sym typeface="Open Sans ExtraBold"/>
              </a:rPr>
              <a:t>équipe</a:t>
            </a:r>
            <a:r>
              <a:rPr lang="fr" sz="2100">
                <a:solidFill>
                  <a:srgbClr val="2E2F5E"/>
                </a:solidFill>
                <a:latin typeface="Open Sans ExtraBold"/>
                <a:ea typeface="Open Sans ExtraBold"/>
                <a:cs typeface="Open Sans ExtraBold"/>
                <a:sym typeface="Open Sans ExtraBold"/>
              </a:rPr>
              <a:t> est à votre disposition ! </a:t>
            </a:r>
            <a:endParaRPr sz="2600">
              <a:solidFill>
                <a:srgbClr val="2E2F5E"/>
              </a:solidFill>
              <a:latin typeface="Open Sans ExtraBold"/>
              <a:ea typeface="Open Sans ExtraBold"/>
              <a:cs typeface="Open Sans ExtraBold"/>
              <a:sym typeface="Open Sans ExtraBold"/>
            </a:endParaRPr>
          </a:p>
        </p:txBody>
      </p:sp>
      <p:sp>
        <p:nvSpPr>
          <p:cNvPr id="365" name="Google Shape;365;p45"/>
          <p:cNvSpPr txBox="1"/>
          <p:nvPr/>
        </p:nvSpPr>
        <p:spPr>
          <a:xfrm>
            <a:off x="517317" y="1480685"/>
            <a:ext cx="1903800" cy="16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fr" sz="1200">
                <a:solidFill>
                  <a:srgbClr val="4C40CF"/>
                </a:solidFill>
                <a:latin typeface="Open Sans Medium"/>
                <a:ea typeface="Open Sans Medium"/>
                <a:cs typeface="Open Sans Medium"/>
                <a:sym typeface="Open Sans Medium"/>
              </a:rPr>
              <a:t>Contactez-nous :</a:t>
            </a:r>
            <a:endParaRPr sz="1200">
              <a:solidFill>
                <a:srgbClr val="4C40CF"/>
              </a:solidFill>
              <a:latin typeface="Open Sans Medium"/>
              <a:ea typeface="Open Sans Medium"/>
              <a:cs typeface="Open Sans Medium"/>
              <a:sym typeface="Open Sans Medium"/>
            </a:endParaRPr>
          </a:p>
        </p:txBody>
      </p:sp>
      <p:sp>
        <p:nvSpPr>
          <p:cNvPr id="366" name="Google Shape;366;p45"/>
          <p:cNvSpPr/>
          <p:nvPr/>
        </p:nvSpPr>
        <p:spPr>
          <a:xfrm>
            <a:off x="529621" y="2014556"/>
            <a:ext cx="90875" cy="138600"/>
          </a:xfrm>
          <a:custGeom>
            <a:rect b="b" l="l" r="r" t="t"/>
            <a:pathLst>
              <a:path extrusionOk="0" h="41" w="23">
                <a:moveTo>
                  <a:pt x="0" y="11"/>
                </a:moveTo>
                <a:cubicBezTo>
                  <a:pt x="0" y="8"/>
                  <a:pt x="1" y="5"/>
                  <a:pt x="3" y="3"/>
                </a:cubicBezTo>
                <a:cubicBezTo>
                  <a:pt x="6" y="1"/>
                  <a:pt x="8" y="0"/>
                  <a:pt x="12" y="0"/>
                </a:cubicBezTo>
                <a:cubicBezTo>
                  <a:pt x="15" y="0"/>
                  <a:pt x="17" y="1"/>
                  <a:pt x="20" y="3"/>
                </a:cubicBezTo>
                <a:cubicBezTo>
                  <a:pt x="22" y="5"/>
                  <a:pt x="23" y="8"/>
                  <a:pt x="23" y="11"/>
                </a:cubicBezTo>
                <a:cubicBezTo>
                  <a:pt x="23" y="13"/>
                  <a:pt x="23" y="14"/>
                  <a:pt x="22" y="16"/>
                </a:cubicBezTo>
                <a:cubicBezTo>
                  <a:pt x="12" y="41"/>
                  <a:pt x="12" y="41"/>
                  <a:pt x="12" y="41"/>
                </a:cubicBezTo>
                <a:cubicBezTo>
                  <a:pt x="1" y="16"/>
                  <a:pt x="1" y="16"/>
                  <a:pt x="1" y="16"/>
                </a:cubicBezTo>
                <a:cubicBezTo>
                  <a:pt x="1" y="15"/>
                  <a:pt x="0" y="14"/>
                  <a:pt x="0" y="14"/>
                </a:cubicBezTo>
                <a:cubicBezTo>
                  <a:pt x="0" y="13"/>
                  <a:pt x="0" y="12"/>
                  <a:pt x="0" y="11"/>
                </a:cubicBezTo>
                <a:close/>
                <a:moveTo>
                  <a:pt x="7" y="7"/>
                </a:moveTo>
                <a:cubicBezTo>
                  <a:pt x="6" y="8"/>
                  <a:pt x="6" y="10"/>
                  <a:pt x="6" y="11"/>
                </a:cubicBezTo>
                <a:cubicBezTo>
                  <a:pt x="6" y="13"/>
                  <a:pt x="6" y="14"/>
                  <a:pt x="7" y="15"/>
                </a:cubicBezTo>
                <a:cubicBezTo>
                  <a:pt x="9" y="16"/>
                  <a:pt x="10" y="17"/>
                  <a:pt x="12" y="17"/>
                </a:cubicBezTo>
                <a:cubicBezTo>
                  <a:pt x="13" y="17"/>
                  <a:pt x="14" y="16"/>
                  <a:pt x="16" y="15"/>
                </a:cubicBezTo>
                <a:cubicBezTo>
                  <a:pt x="17" y="14"/>
                  <a:pt x="17" y="13"/>
                  <a:pt x="17" y="11"/>
                </a:cubicBezTo>
                <a:cubicBezTo>
                  <a:pt x="17" y="10"/>
                  <a:pt x="17" y="8"/>
                  <a:pt x="16" y="7"/>
                </a:cubicBezTo>
                <a:cubicBezTo>
                  <a:pt x="14" y="6"/>
                  <a:pt x="13" y="5"/>
                  <a:pt x="12" y="5"/>
                </a:cubicBezTo>
                <a:cubicBezTo>
                  <a:pt x="10" y="5"/>
                  <a:pt x="9" y="6"/>
                  <a:pt x="7" y="7"/>
                </a:cubicBezTo>
                <a:close/>
              </a:path>
            </a:pathLst>
          </a:custGeom>
          <a:solidFill>
            <a:srgbClr val="FFFFFF"/>
          </a:solidFill>
          <a:ln cap="flat" cmpd="sng" w="9525">
            <a:solidFill>
              <a:srgbClr val="4C40CF"/>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spcBef>
                <a:spcPts val="0"/>
              </a:spcBef>
              <a:spcAft>
                <a:spcPts val="0"/>
              </a:spcAft>
              <a:buNone/>
            </a:pPr>
            <a:r>
              <a:t/>
            </a:r>
            <a:endParaRPr sz="1900">
              <a:solidFill>
                <a:srgbClr val="4C40CF"/>
              </a:solidFill>
            </a:endParaRPr>
          </a:p>
        </p:txBody>
      </p:sp>
      <p:sp>
        <p:nvSpPr>
          <p:cNvPr id="367" name="Google Shape;367;p45"/>
          <p:cNvSpPr/>
          <p:nvPr/>
        </p:nvSpPr>
        <p:spPr>
          <a:xfrm>
            <a:off x="509098" y="2214583"/>
            <a:ext cx="127275" cy="138600"/>
          </a:xfrm>
          <a:custGeom>
            <a:rect b="b" l="l" r="r" t="t"/>
            <a:pathLst>
              <a:path extrusionOk="0" h="38" w="38">
                <a:moveTo>
                  <a:pt x="22" y="22"/>
                </a:moveTo>
                <a:cubicBezTo>
                  <a:pt x="19" y="26"/>
                  <a:pt x="15" y="29"/>
                  <a:pt x="13" y="27"/>
                </a:cubicBezTo>
                <a:cubicBezTo>
                  <a:pt x="11" y="25"/>
                  <a:pt x="10" y="23"/>
                  <a:pt x="5" y="27"/>
                </a:cubicBezTo>
                <a:cubicBezTo>
                  <a:pt x="0" y="31"/>
                  <a:pt x="4" y="34"/>
                  <a:pt x="6" y="36"/>
                </a:cubicBezTo>
                <a:cubicBezTo>
                  <a:pt x="8" y="38"/>
                  <a:pt x="18" y="36"/>
                  <a:pt x="27" y="27"/>
                </a:cubicBezTo>
                <a:cubicBezTo>
                  <a:pt x="36" y="18"/>
                  <a:pt x="38" y="8"/>
                  <a:pt x="36" y="6"/>
                </a:cubicBezTo>
                <a:cubicBezTo>
                  <a:pt x="33" y="4"/>
                  <a:pt x="31" y="0"/>
                  <a:pt x="27" y="5"/>
                </a:cubicBezTo>
                <a:cubicBezTo>
                  <a:pt x="23" y="10"/>
                  <a:pt x="25" y="11"/>
                  <a:pt x="27" y="13"/>
                </a:cubicBezTo>
                <a:cubicBezTo>
                  <a:pt x="29" y="15"/>
                  <a:pt x="25" y="19"/>
                  <a:pt x="22" y="22"/>
                </a:cubicBezTo>
                <a:close/>
              </a:path>
            </a:pathLst>
          </a:custGeom>
          <a:solidFill>
            <a:srgbClr val="FFFFFF"/>
          </a:solidFill>
          <a:ln cap="flat" cmpd="sng" w="9525">
            <a:solidFill>
              <a:srgbClr val="4C40CF"/>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spcBef>
                <a:spcPts val="0"/>
              </a:spcBef>
              <a:spcAft>
                <a:spcPts val="0"/>
              </a:spcAft>
              <a:buNone/>
            </a:pPr>
            <a:r>
              <a:t/>
            </a:r>
            <a:endParaRPr sz="1900">
              <a:solidFill>
                <a:srgbClr val="4C40CF"/>
              </a:solidFill>
            </a:endParaRPr>
          </a:p>
        </p:txBody>
      </p:sp>
      <p:sp>
        <p:nvSpPr>
          <p:cNvPr id="368" name="Google Shape;368;p45"/>
          <p:cNvSpPr/>
          <p:nvPr/>
        </p:nvSpPr>
        <p:spPr>
          <a:xfrm>
            <a:off x="511748" y="2436825"/>
            <a:ext cx="127275" cy="92075"/>
          </a:xfrm>
          <a:custGeom>
            <a:rect b="b" l="l" r="r" t="t"/>
            <a:pathLst>
              <a:path extrusionOk="0" h="344" w="543">
                <a:moveTo>
                  <a:pt x="532" y="91"/>
                </a:moveTo>
                <a:lnTo>
                  <a:pt x="532" y="91"/>
                </a:lnTo>
                <a:lnTo>
                  <a:pt x="297" y="211"/>
                </a:lnTo>
                <a:lnTo>
                  <a:pt x="284" y="217"/>
                </a:lnTo>
                <a:lnTo>
                  <a:pt x="271" y="217"/>
                </a:lnTo>
                <a:lnTo>
                  <a:pt x="257" y="217"/>
                </a:lnTo>
                <a:lnTo>
                  <a:pt x="244" y="211"/>
                </a:lnTo>
                <a:lnTo>
                  <a:pt x="11" y="91"/>
                </a:lnTo>
                <a:lnTo>
                  <a:pt x="4" y="89"/>
                </a:lnTo>
                <a:lnTo>
                  <a:pt x="0" y="91"/>
                </a:lnTo>
                <a:lnTo>
                  <a:pt x="0" y="93"/>
                </a:lnTo>
                <a:lnTo>
                  <a:pt x="0" y="99"/>
                </a:lnTo>
                <a:lnTo>
                  <a:pt x="0" y="317"/>
                </a:lnTo>
                <a:lnTo>
                  <a:pt x="0" y="321"/>
                </a:lnTo>
                <a:lnTo>
                  <a:pt x="2" y="327"/>
                </a:lnTo>
                <a:lnTo>
                  <a:pt x="9" y="334"/>
                </a:lnTo>
                <a:lnTo>
                  <a:pt x="21" y="342"/>
                </a:lnTo>
                <a:lnTo>
                  <a:pt x="24" y="344"/>
                </a:lnTo>
                <a:lnTo>
                  <a:pt x="30" y="344"/>
                </a:lnTo>
                <a:lnTo>
                  <a:pt x="513" y="344"/>
                </a:lnTo>
                <a:lnTo>
                  <a:pt x="517" y="344"/>
                </a:lnTo>
                <a:lnTo>
                  <a:pt x="522" y="342"/>
                </a:lnTo>
                <a:lnTo>
                  <a:pt x="534" y="334"/>
                </a:lnTo>
                <a:lnTo>
                  <a:pt x="539" y="327"/>
                </a:lnTo>
                <a:lnTo>
                  <a:pt x="541" y="321"/>
                </a:lnTo>
                <a:lnTo>
                  <a:pt x="543" y="317"/>
                </a:lnTo>
                <a:lnTo>
                  <a:pt x="543" y="99"/>
                </a:lnTo>
                <a:lnTo>
                  <a:pt x="543" y="93"/>
                </a:lnTo>
                <a:lnTo>
                  <a:pt x="541" y="91"/>
                </a:lnTo>
                <a:lnTo>
                  <a:pt x="537" y="89"/>
                </a:lnTo>
                <a:lnTo>
                  <a:pt x="532" y="91"/>
                </a:lnTo>
                <a:close/>
                <a:moveTo>
                  <a:pt x="19" y="31"/>
                </a:moveTo>
                <a:lnTo>
                  <a:pt x="19" y="31"/>
                </a:lnTo>
                <a:lnTo>
                  <a:pt x="244" y="153"/>
                </a:lnTo>
                <a:lnTo>
                  <a:pt x="257" y="156"/>
                </a:lnTo>
                <a:lnTo>
                  <a:pt x="271" y="158"/>
                </a:lnTo>
                <a:lnTo>
                  <a:pt x="286" y="156"/>
                </a:lnTo>
                <a:lnTo>
                  <a:pt x="297" y="153"/>
                </a:lnTo>
                <a:lnTo>
                  <a:pt x="524" y="31"/>
                </a:lnTo>
                <a:lnTo>
                  <a:pt x="530" y="29"/>
                </a:lnTo>
                <a:lnTo>
                  <a:pt x="535" y="24"/>
                </a:lnTo>
                <a:lnTo>
                  <a:pt x="539" y="18"/>
                </a:lnTo>
                <a:lnTo>
                  <a:pt x="541" y="14"/>
                </a:lnTo>
                <a:lnTo>
                  <a:pt x="541" y="10"/>
                </a:lnTo>
                <a:lnTo>
                  <a:pt x="539" y="4"/>
                </a:lnTo>
                <a:lnTo>
                  <a:pt x="535" y="0"/>
                </a:lnTo>
                <a:lnTo>
                  <a:pt x="524" y="0"/>
                </a:lnTo>
                <a:lnTo>
                  <a:pt x="17" y="0"/>
                </a:lnTo>
                <a:lnTo>
                  <a:pt x="8" y="0"/>
                </a:lnTo>
                <a:lnTo>
                  <a:pt x="2" y="4"/>
                </a:lnTo>
                <a:lnTo>
                  <a:pt x="0" y="10"/>
                </a:lnTo>
                <a:lnTo>
                  <a:pt x="0" y="14"/>
                </a:lnTo>
                <a:lnTo>
                  <a:pt x="4" y="18"/>
                </a:lnTo>
                <a:lnTo>
                  <a:pt x="6" y="24"/>
                </a:lnTo>
                <a:lnTo>
                  <a:pt x="11" y="29"/>
                </a:lnTo>
                <a:lnTo>
                  <a:pt x="19" y="31"/>
                </a:lnTo>
                <a:close/>
              </a:path>
            </a:pathLst>
          </a:custGeom>
          <a:solidFill>
            <a:srgbClr val="FFFFFF"/>
          </a:solidFill>
          <a:ln cap="flat" cmpd="sng" w="9525">
            <a:solidFill>
              <a:srgbClr val="4C40CF"/>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spcBef>
                <a:spcPts val="0"/>
              </a:spcBef>
              <a:spcAft>
                <a:spcPts val="0"/>
              </a:spcAft>
              <a:buNone/>
            </a:pPr>
            <a:r>
              <a:t/>
            </a:r>
            <a:endParaRPr sz="1900">
              <a:solidFill>
                <a:srgbClr val="4C40CF"/>
              </a:solidFill>
            </a:endParaRPr>
          </a:p>
        </p:txBody>
      </p:sp>
      <p:sp>
        <p:nvSpPr>
          <p:cNvPr id="369" name="Google Shape;369;p45"/>
          <p:cNvSpPr txBox="1"/>
          <p:nvPr/>
        </p:nvSpPr>
        <p:spPr>
          <a:xfrm>
            <a:off x="758300" y="2001418"/>
            <a:ext cx="24468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fr" sz="1000">
                <a:solidFill>
                  <a:srgbClr val="4C40CF"/>
                </a:solidFill>
                <a:latin typeface="Open Sans Medium"/>
                <a:ea typeface="Open Sans Medium"/>
                <a:cs typeface="Open Sans Medium"/>
                <a:sym typeface="Open Sans Medium"/>
              </a:rPr>
              <a:t>2 rue Marc Sangnier, 33130 Bègles</a:t>
            </a:r>
            <a:endParaRPr sz="1200">
              <a:solidFill>
                <a:srgbClr val="4C40CF"/>
              </a:solidFill>
              <a:latin typeface="Open Sans Medium"/>
              <a:ea typeface="Open Sans Medium"/>
              <a:cs typeface="Open Sans Medium"/>
              <a:sym typeface="Open Sans Medium"/>
            </a:endParaRPr>
          </a:p>
        </p:txBody>
      </p:sp>
      <p:sp>
        <p:nvSpPr>
          <p:cNvPr id="370" name="Google Shape;370;p45"/>
          <p:cNvSpPr txBox="1"/>
          <p:nvPr/>
        </p:nvSpPr>
        <p:spPr>
          <a:xfrm>
            <a:off x="758300" y="2198267"/>
            <a:ext cx="21075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fr" sz="1000">
                <a:solidFill>
                  <a:srgbClr val="4C40CF"/>
                </a:solidFill>
                <a:latin typeface="Open Sans Medium"/>
                <a:ea typeface="Open Sans Medium"/>
                <a:cs typeface="Open Sans Medium"/>
                <a:sym typeface="Open Sans Medium"/>
              </a:rPr>
              <a:t>05 64 88 02 34</a:t>
            </a:r>
            <a:endParaRPr sz="1000">
              <a:solidFill>
                <a:srgbClr val="4C40CF"/>
              </a:solidFill>
              <a:latin typeface="Open Sans Medium"/>
              <a:ea typeface="Open Sans Medium"/>
              <a:cs typeface="Open Sans Medium"/>
              <a:sym typeface="Open Sans Medium"/>
            </a:endParaRPr>
          </a:p>
          <a:p>
            <a:pPr indent="0" lvl="0" marL="0" marR="0" rtl="0" algn="l">
              <a:spcBef>
                <a:spcPts val="0"/>
              </a:spcBef>
              <a:spcAft>
                <a:spcPts val="0"/>
              </a:spcAft>
              <a:buNone/>
            </a:pPr>
            <a:r>
              <a:t/>
            </a:r>
            <a:endParaRPr sz="1000">
              <a:solidFill>
                <a:srgbClr val="4C40CF"/>
              </a:solidFill>
              <a:latin typeface="Open Sans Medium"/>
              <a:ea typeface="Open Sans Medium"/>
              <a:cs typeface="Open Sans Medium"/>
              <a:sym typeface="Open Sans Medium"/>
            </a:endParaRPr>
          </a:p>
          <a:p>
            <a:pPr indent="0" lvl="0" marL="0" marR="0" rtl="0" algn="l">
              <a:spcBef>
                <a:spcPts val="0"/>
              </a:spcBef>
              <a:spcAft>
                <a:spcPts val="0"/>
              </a:spcAft>
              <a:buNone/>
            </a:pPr>
            <a:r>
              <a:t/>
            </a:r>
            <a:endParaRPr sz="1000">
              <a:solidFill>
                <a:srgbClr val="4C40CF"/>
              </a:solidFill>
              <a:latin typeface="Open Sans Medium"/>
              <a:ea typeface="Open Sans Medium"/>
              <a:cs typeface="Open Sans Medium"/>
              <a:sym typeface="Open Sans Medium"/>
            </a:endParaRPr>
          </a:p>
        </p:txBody>
      </p:sp>
      <p:sp>
        <p:nvSpPr>
          <p:cNvPr id="371" name="Google Shape;371;p45"/>
          <p:cNvSpPr txBox="1"/>
          <p:nvPr/>
        </p:nvSpPr>
        <p:spPr>
          <a:xfrm>
            <a:off x="758300" y="2401468"/>
            <a:ext cx="21075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fr" sz="1000">
                <a:solidFill>
                  <a:srgbClr val="4C40CF"/>
                </a:solidFill>
                <a:latin typeface="Open Sans Medium"/>
                <a:ea typeface="Open Sans Medium"/>
                <a:cs typeface="Open Sans Medium"/>
                <a:sym typeface="Open Sans Medium"/>
              </a:rPr>
              <a:t>contact@helloasso.com</a:t>
            </a:r>
            <a:endParaRPr sz="1200">
              <a:solidFill>
                <a:srgbClr val="4C40CF"/>
              </a:solidFill>
              <a:latin typeface="Open Sans Medium"/>
              <a:ea typeface="Open Sans Medium"/>
              <a:cs typeface="Open Sans Medium"/>
              <a:sym typeface="Open Sans Medium"/>
            </a:endParaRPr>
          </a:p>
        </p:txBody>
      </p:sp>
      <p:sp>
        <p:nvSpPr>
          <p:cNvPr id="372" name="Google Shape;372;p45"/>
          <p:cNvSpPr txBox="1"/>
          <p:nvPr/>
        </p:nvSpPr>
        <p:spPr>
          <a:xfrm>
            <a:off x="758300" y="1790732"/>
            <a:ext cx="24468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fr" sz="1000">
                <a:solidFill>
                  <a:srgbClr val="4C40CF"/>
                </a:solidFill>
                <a:latin typeface="Open Sans Medium"/>
                <a:ea typeface="Open Sans Medium"/>
                <a:cs typeface="Open Sans Medium"/>
                <a:sym typeface="Open Sans Medium"/>
              </a:rPr>
              <a:t>Equipe Accompagnement</a:t>
            </a:r>
            <a:endParaRPr sz="1200">
              <a:solidFill>
                <a:srgbClr val="4C40CF"/>
              </a:solidFill>
              <a:latin typeface="Open Sans Medium"/>
              <a:ea typeface="Open Sans Medium"/>
              <a:cs typeface="Open Sans Medium"/>
              <a:sym typeface="Open Sans Medium"/>
            </a:endParaRPr>
          </a:p>
        </p:txBody>
      </p:sp>
      <p:sp>
        <p:nvSpPr>
          <p:cNvPr id="373" name="Google Shape;373;p45"/>
          <p:cNvSpPr/>
          <p:nvPr/>
        </p:nvSpPr>
        <p:spPr>
          <a:xfrm>
            <a:off x="511751" y="1802725"/>
            <a:ext cx="127275" cy="114600"/>
          </a:xfrm>
          <a:custGeom>
            <a:rect b="b" l="l" r="r" t="t"/>
            <a:pathLst>
              <a:path extrusionOk="0" h="270" w="311">
                <a:moveTo>
                  <a:pt x="2" y="270"/>
                </a:moveTo>
                <a:cubicBezTo>
                  <a:pt x="2" y="270"/>
                  <a:pt x="0" y="266"/>
                  <a:pt x="2" y="245"/>
                </a:cubicBezTo>
                <a:cubicBezTo>
                  <a:pt x="19" y="236"/>
                  <a:pt x="103" y="214"/>
                  <a:pt x="107" y="212"/>
                </a:cubicBezTo>
                <a:cubicBezTo>
                  <a:pt x="108" y="196"/>
                  <a:pt x="108" y="196"/>
                  <a:pt x="108" y="196"/>
                </a:cubicBezTo>
                <a:cubicBezTo>
                  <a:pt x="114" y="194"/>
                  <a:pt x="114" y="194"/>
                  <a:pt x="114" y="194"/>
                </a:cubicBezTo>
                <a:cubicBezTo>
                  <a:pt x="114" y="194"/>
                  <a:pt x="117" y="170"/>
                  <a:pt x="117" y="166"/>
                </a:cubicBezTo>
                <a:cubicBezTo>
                  <a:pt x="117" y="166"/>
                  <a:pt x="107" y="147"/>
                  <a:pt x="105" y="136"/>
                </a:cubicBezTo>
                <a:cubicBezTo>
                  <a:pt x="105" y="136"/>
                  <a:pt x="97" y="136"/>
                  <a:pt x="96" y="127"/>
                </a:cubicBezTo>
                <a:cubicBezTo>
                  <a:pt x="94" y="119"/>
                  <a:pt x="96" y="113"/>
                  <a:pt x="94" y="107"/>
                </a:cubicBezTo>
                <a:cubicBezTo>
                  <a:pt x="92" y="101"/>
                  <a:pt x="97" y="94"/>
                  <a:pt x="101" y="96"/>
                </a:cubicBezTo>
                <a:cubicBezTo>
                  <a:pt x="101" y="96"/>
                  <a:pt x="92" y="51"/>
                  <a:pt x="101" y="39"/>
                </a:cubicBezTo>
                <a:cubicBezTo>
                  <a:pt x="107" y="31"/>
                  <a:pt x="125" y="9"/>
                  <a:pt x="169" y="1"/>
                </a:cubicBezTo>
                <a:cubicBezTo>
                  <a:pt x="169" y="1"/>
                  <a:pt x="180" y="0"/>
                  <a:pt x="183" y="1"/>
                </a:cubicBezTo>
                <a:cubicBezTo>
                  <a:pt x="186" y="2"/>
                  <a:pt x="185" y="3"/>
                  <a:pt x="180" y="9"/>
                </a:cubicBezTo>
                <a:cubicBezTo>
                  <a:pt x="180" y="9"/>
                  <a:pt x="203" y="22"/>
                  <a:pt x="210" y="44"/>
                </a:cubicBezTo>
                <a:cubicBezTo>
                  <a:pt x="214" y="58"/>
                  <a:pt x="212" y="88"/>
                  <a:pt x="210" y="96"/>
                </a:cubicBezTo>
                <a:cubicBezTo>
                  <a:pt x="210" y="96"/>
                  <a:pt x="216" y="94"/>
                  <a:pt x="215" y="102"/>
                </a:cubicBezTo>
                <a:cubicBezTo>
                  <a:pt x="214" y="116"/>
                  <a:pt x="214" y="140"/>
                  <a:pt x="204" y="136"/>
                </a:cubicBezTo>
                <a:cubicBezTo>
                  <a:pt x="204" y="136"/>
                  <a:pt x="204" y="163"/>
                  <a:pt x="196" y="169"/>
                </a:cubicBezTo>
                <a:cubicBezTo>
                  <a:pt x="196" y="169"/>
                  <a:pt x="193" y="190"/>
                  <a:pt x="197" y="191"/>
                </a:cubicBezTo>
                <a:cubicBezTo>
                  <a:pt x="203" y="191"/>
                  <a:pt x="203" y="191"/>
                  <a:pt x="203" y="191"/>
                </a:cubicBezTo>
                <a:cubicBezTo>
                  <a:pt x="203" y="191"/>
                  <a:pt x="205" y="209"/>
                  <a:pt x="209" y="214"/>
                </a:cubicBezTo>
                <a:cubicBezTo>
                  <a:pt x="209" y="214"/>
                  <a:pt x="301" y="237"/>
                  <a:pt x="310" y="248"/>
                </a:cubicBezTo>
                <a:cubicBezTo>
                  <a:pt x="311" y="259"/>
                  <a:pt x="310" y="270"/>
                  <a:pt x="310" y="270"/>
                </a:cubicBezTo>
                <a:lnTo>
                  <a:pt x="2" y="270"/>
                </a:lnTo>
                <a:close/>
              </a:path>
            </a:pathLst>
          </a:custGeom>
          <a:solidFill>
            <a:srgbClr val="FFFFFF"/>
          </a:solidFill>
          <a:ln cap="flat" cmpd="sng" w="9525">
            <a:solidFill>
              <a:srgbClr val="4C40CF"/>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spcBef>
                <a:spcPts val="0"/>
              </a:spcBef>
              <a:spcAft>
                <a:spcPts val="0"/>
              </a:spcAft>
              <a:buNone/>
            </a:pPr>
            <a:r>
              <a:t/>
            </a:r>
            <a:endParaRPr sz="1900">
              <a:solidFill>
                <a:srgbClr val="4C40CF"/>
              </a:solidFill>
            </a:endParaRPr>
          </a:p>
        </p:txBody>
      </p:sp>
      <p:sp>
        <p:nvSpPr>
          <p:cNvPr id="374" name="Google Shape;374;p45"/>
          <p:cNvSpPr txBox="1"/>
          <p:nvPr/>
        </p:nvSpPr>
        <p:spPr>
          <a:xfrm>
            <a:off x="807671" y="3326980"/>
            <a:ext cx="21075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fr" sz="1000">
                <a:solidFill>
                  <a:srgbClr val="4C40CF"/>
                </a:solidFill>
                <a:latin typeface="Open Sans Medium"/>
                <a:ea typeface="Open Sans Medium"/>
                <a:cs typeface="Open Sans Medium"/>
                <a:sym typeface="Open Sans Medium"/>
              </a:rPr>
              <a:t>helloasso.com</a:t>
            </a:r>
            <a:endParaRPr sz="1200">
              <a:solidFill>
                <a:srgbClr val="4C40CF"/>
              </a:solidFill>
              <a:latin typeface="Open Sans Medium"/>
              <a:ea typeface="Open Sans Medium"/>
              <a:cs typeface="Open Sans Medium"/>
              <a:sym typeface="Open Sans Medium"/>
            </a:endParaRPr>
          </a:p>
        </p:txBody>
      </p:sp>
      <p:sp>
        <p:nvSpPr>
          <p:cNvPr id="375" name="Google Shape;375;p45"/>
          <p:cNvSpPr txBox="1"/>
          <p:nvPr/>
        </p:nvSpPr>
        <p:spPr>
          <a:xfrm>
            <a:off x="807671" y="3523831"/>
            <a:ext cx="21075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fr" sz="1000">
                <a:solidFill>
                  <a:srgbClr val="4C40CF"/>
                </a:solidFill>
                <a:latin typeface="Open Sans Medium"/>
                <a:ea typeface="Open Sans Medium"/>
                <a:cs typeface="Open Sans Medium"/>
                <a:sym typeface="Open Sans Medium"/>
              </a:rPr>
              <a:t>facebook.com/helloasso</a:t>
            </a:r>
            <a:endParaRPr sz="1200">
              <a:solidFill>
                <a:srgbClr val="4C40CF"/>
              </a:solidFill>
              <a:latin typeface="Open Sans Medium"/>
              <a:ea typeface="Open Sans Medium"/>
              <a:cs typeface="Open Sans Medium"/>
              <a:sym typeface="Open Sans Medium"/>
            </a:endParaRPr>
          </a:p>
        </p:txBody>
      </p:sp>
      <p:sp>
        <p:nvSpPr>
          <p:cNvPr id="376" name="Google Shape;376;p45"/>
          <p:cNvSpPr txBox="1"/>
          <p:nvPr/>
        </p:nvSpPr>
        <p:spPr>
          <a:xfrm>
            <a:off x="807671" y="3727030"/>
            <a:ext cx="21075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fr" sz="1000">
                <a:solidFill>
                  <a:srgbClr val="4C40CF"/>
                </a:solidFill>
                <a:latin typeface="Open Sans Medium"/>
                <a:ea typeface="Open Sans Medium"/>
                <a:cs typeface="Open Sans Medium"/>
                <a:sym typeface="Open Sans Medium"/>
              </a:rPr>
              <a:t>@helloasso</a:t>
            </a:r>
            <a:endParaRPr sz="1200">
              <a:solidFill>
                <a:srgbClr val="4C40CF"/>
              </a:solidFill>
              <a:latin typeface="Open Sans Medium"/>
              <a:ea typeface="Open Sans Medium"/>
              <a:cs typeface="Open Sans Medium"/>
              <a:sym typeface="Open Sans Medium"/>
            </a:endParaRPr>
          </a:p>
        </p:txBody>
      </p:sp>
      <p:sp>
        <p:nvSpPr>
          <p:cNvPr id="377" name="Google Shape;377;p45"/>
          <p:cNvSpPr txBox="1"/>
          <p:nvPr/>
        </p:nvSpPr>
        <p:spPr>
          <a:xfrm>
            <a:off x="509100" y="3010075"/>
            <a:ext cx="2107500" cy="16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fr" sz="1200">
                <a:solidFill>
                  <a:srgbClr val="4C40CF"/>
                </a:solidFill>
                <a:latin typeface="Open Sans Medium"/>
                <a:ea typeface="Open Sans Medium"/>
                <a:cs typeface="Open Sans Medium"/>
                <a:sym typeface="Open Sans Medium"/>
              </a:rPr>
              <a:t>Retrouvez-nous sur le web :</a:t>
            </a:r>
            <a:endParaRPr sz="1200">
              <a:solidFill>
                <a:srgbClr val="4C40CF"/>
              </a:solidFill>
              <a:latin typeface="Open Sans Medium"/>
              <a:ea typeface="Open Sans Medium"/>
              <a:cs typeface="Open Sans Medium"/>
              <a:sym typeface="Open Sans Medium"/>
            </a:endParaRPr>
          </a:p>
        </p:txBody>
      </p:sp>
      <p:sp>
        <p:nvSpPr>
          <p:cNvPr id="378" name="Google Shape;378;p45"/>
          <p:cNvSpPr txBox="1"/>
          <p:nvPr/>
        </p:nvSpPr>
        <p:spPr>
          <a:xfrm>
            <a:off x="807671" y="3922727"/>
            <a:ext cx="21075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fr" sz="1000">
                <a:solidFill>
                  <a:srgbClr val="4C40CF"/>
                </a:solidFill>
                <a:latin typeface="Open Sans Medium"/>
                <a:ea typeface="Open Sans Medium"/>
                <a:cs typeface="Open Sans Medium"/>
                <a:sym typeface="Open Sans Medium"/>
              </a:rPr>
              <a:t>linkedin.com/company/helloasso/</a:t>
            </a:r>
            <a:endParaRPr sz="1200">
              <a:solidFill>
                <a:srgbClr val="4C40CF"/>
              </a:solidFill>
              <a:latin typeface="Open Sans Medium"/>
              <a:ea typeface="Open Sans Medium"/>
              <a:cs typeface="Open Sans Medium"/>
              <a:sym typeface="Open Sans Medium"/>
            </a:endParaRPr>
          </a:p>
        </p:txBody>
      </p:sp>
      <p:sp>
        <p:nvSpPr>
          <p:cNvPr id="379" name="Google Shape;379;p45"/>
          <p:cNvSpPr/>
          <p:nvPr/>
        </p:nvSpPr>
        <p:spPr>
          <a:xfrm>
            <a:off x="521100" y="3545908"/>
            <a:ext cx="90875" cy="114600"/>
          </a:xfrm>
          <a:custGeom>
            <a:rect b="b" l="l" r="r" t="t"/>
            <a:pathLst>
              <a:path extrusionOk="0" h="34" w="17">
                <a:moveTo>
                  <a:pt x="17" y="0"/>
                </a:moveTo>
                <a:cubicBezTo>
                  <a:pt x="17" y="6"/>
                  <a:pt x="17" y="6"/>
                  <a:pt x="17" y="6"/>
                </a:cubicBezTo>
                <a:cubicBezTo>
                  <a:pt x="14" y="6"/>
                  <a:pt x="14" y="6"/>
                  <a:pt x="14" y="6"/>
                </a:cubicBezTo>
                <a:cubicBezTo>
                  <a:pt x="13" y="6"/>
                  <a:pt x="12" y="6"/>
                  <a:pt x="12" y="6"/>
                </a:cubicBezTo>
                <a:cubicBezTo>
                  <a:pt x="11" y="7"/>
                  <a:pt x="11" y="8"/>
                  <a:pt x="11" y="9"/>
                </a:cubicBezTo>
                <a:cubicBezTo>
                  <a:pt x="11" y="13"/>
                  <a:pt x="11" y="13"/>
                  <a:pt x="11" y="13"/>
                </a:cubicBezTo>
                <a:cubicBezTo>
                  <a:pt x="17" y="13"/>
                  <a:pt x="17" y="13"/>
                  <a:pt x="17" y="13"/>
                </a:cubicBezTo>
                <a:cubicBezTo>
                  <a:pt x="16" y="19"/>
                  <a:pt x="16" y="19"/>
                  <a:pt x="16" y="19"/>
                </a:cubicBezTo>
                <a:cubicBezTo>
                  <a:pt x="11" y="19"/>
                  <a:pt x="11" y="19"/>
                  <a:pt x="11" y="19"/>
                </a:cubicBezTo>
                <a:cubicBezTo>
                  <a:pt x="11" y="34"/>
                  <a:pt x="11" y="34"/>
                  <a:pt x="11" y="34"/>
                </a:cubicBezTo>
                <a:cubicBezTo>
                  <a:pt x="5" y="34"/>
                  <a:pt x="5" y="34"/>
                  <a:pt x="5" y="34"/>
                </a:cubicBezTo>
                <a:cubicBezTo>
                  <a:pt x="5" y="19"/>
                  <a:pt x="5" y="19"/>
                  <a:pt x="5" y="19"/>
                </a:cubicBezTo>
                <a:cubicBezTo>
                  <a:pt x="0" y="19"/>
                  <a:pt x="0" y="19"/>
                  <a:pt x="0" y="19"/>
                </a:cubicBezTo>
                <a:cubicBezTo>
                  <a:pt x="0" y="13"/>
                  <a:pt x="0" y="13"/>
                  <a:pt x="0" y="13"/>
                </a:cubicBezTo>
                <a:cubicBezTo>
                  <a:pt x="5" y="13"/>
                  <a:pt x="5" y="13"/>
                  <a:pt x="5" y="13"/>
                </a:cubicBezTo>
                <a:cubicBezTo>
                  <a:pt x="5" y="8"/>
                  <a:pt x="5" y="8"/>
                  <a:pt x="5" y="8"/>
                </a:cubicBezTo>
                <a:cubicBezTo>
                  <a:pt x="5" y="5"/>
                  <a:pt x="6" y="3"/>
                  <a:pt x="7" y="2"/>
                </a:cubicBezTo>
                <a:cubicBezTo>
                  <a:pt x="8" y="1"/>
                  <a:pt x="10" y="0"/>
                  <a:pt x="13" y="0"/>
                </a:cubicBezTo>
                <a:cubicBezTo>
                  <a:pt x="15" y="0"/>
                  <a:pt x="16" y="0"/>
                  <a:pt x="17" y="0"/>
                </a:cubicBezTo>
                <a:close/>
              </a:path>
            </a:pathLst>
          </a:custGeom>
          <a:solidFill>
            <a:srgbClr val="FFFFFF"/>
          </a:solidFill>
          <a:ln cap="flat" cmpd="sng" w="9525">
            <a:solidFill>
              <a:srgbClr val="4C40CF"/>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spcBef>
                <a:spcPts val="0"/>
              </a:spcBef>
              <a:spcAft>
                <a:spcPts val="0"/>
              </a:spcAft>
              <a:buNone/>
            </a:pPr>
            <a:r>
              <a:t/>
            </a:r>
            <a:endParaRPr sz="1800">
              <a:solidFill>
                <a:srgbClr val="4C40CF"/>
              </a:solidFill>
            </a:endParaRPr>
          </a:p>
        </p:txBody>
      </p:sp>
      <p:sp>
        <p:nvSpPr>
          <p:cNvPr id="380" name="Google Shape;380;p45"/>
          <p:cNvSpPr/>
          <p:nvPr/>
        </p:nvSpPr>
        <p:spPr>
          <a:xfrm>
            <a:off x="503676" y="3744612"/>
            <a:ext cx="127275" cy="114600"/>
          </a:xfrm>
          <a:custGeom>
            <a:rect b="b" l="l" r="r" t="t"/>
            <a:pathLst>
              <a:path extrusionOk="0" h="28" w="35">
                <a:moveTo>
                  <a:pt x="31" y="7"/>
                </a:moveTo>
                <a:cubicBezTo>
                  <a:pt x="31" y="8"/>
                  <a:pt x="31" y="8"/>
                  <a:pt x="31" y="8"/>
                </a:cubicBezTo>
                <a:cubicBezTo>
                  <a:pt x="31" y="17"/>
                  <a:pt x="24" y="28"/>
                  <a:pt x="11" y="28"/>
                </a:cubicBezTo>
                <a:cubicBezTo>
                  <a:pt x="7" y="28"/>
                  <a:pt x="3" y="26"/>
                  <a:pt x="0" y="24"/>
                </a:cubicBezTo>
                <a:cubicBezTo>
                  <a:pt x="1" y="24"/>
                  <a:pt x="1" y="24"/>
                  <a:pt x="2" y="24"/>
                </a:cubicBezTo>
                <a:cubicBezTo>
                  <a:pt x="5" y="24"/>
                  <a:pt x="8" y="23"/>
                  <a:pt x="11" y="21"/>
                </a:cubicBezTo>
                <a:cubicBezTo>
                  <a:pt x="8" y="21"/>
                  <a:pt x="5" y="19"/>
                  <a:pt x="4" y="17"/>
                </a:cubicBezTo>
                <a:cubicBezTo>
                  <a:pt x="5" y="17"/>
                  <a:pt x="5" y="17"/>
                  <a:pt x="6" y="17"/>
                </a:cubicBezTo>
                <a:cubicBezTo>
                  <a:pt x="6" y="17"/>
                  <a:pt x="7" y="17"/>
                  <a:pt x="7" y="16"/>
                </a:cubicBezTo>
                <a:cubicBezTo>
                  <a:pt x="4" y="16"/>
                  <a:pt x="2" y="13"/>
                  <a:pt x="2" y="10"/>
                </a:cubicBezTo>
                <a:cubicBezTo>
                  <a:pt x="2" y="9"/>
                  <a:pt x="2" y="9"/>
                  <a:pt x="2" y="9"/>
                </a:cubicBezTo>
                <a:cubicBezTo>
                  <a:pt x="3" y="10"/>
                  <a:pt x="4" y="10"/>
                  <a:pt x="5" y="10"/>
                </a:cubicBezTo>
                <a:cubicBezTo>
                  <a:pt x="3" y="9"/>
                  <a:pt x="2" y="7"/>
                  <a:pt x="2" y="4"/>
                </a:cubicBezTo>
                <a:cubicBezTo>
                  <a:pt x="2" y="3"/>
                  <a:pt x="2" y="2"/>
                  <a:pt x="3" y="1"/>
                </a:cubicBezTo>
                <a:cubicBezTo>
                  <a:pt x="6" y="5"/>
                  <a:pt x="11" y="8"/>
                  <a:pt x="17" y="8"/>
                </a:cubicBezTo>
                <a:cubicBezTo>
                  <a:pt x="17" y="8"/>
                  <a:pt x="17" y="7"/>
                  <a:pt x="17" y="7"/>
                </a:cubicBezTo>
                <a:cubicBezTo>
                  <a:pt x="17" y="3"/>
                  <a:pt x="20" y="0"/>
                  <a:pt x="24" y="0"/>
                </a:cubicBezTo>
                <a:cubicBezTo>
                  <a:pt x="26" y="0"/>
                  <a:pt x="28" y="1"/>
                  <a:pt x="29" y="2"/>
                </a:cubicBezTo>
                <a:cubicBezTo>
                  <a:pt x="31" y="2"/>
                  <a:pt x="32" y="1"/>
                  <a:pt x="34" y="0"/>
                </a:cubicBezTo>
                <a:cubicBezTo>
                  <a:pt x="33" y="2"/>
                  <a:pt x="32" y="3"/>
                  <a:pt x="31" y="4"/>
                </a:cubicBezTo>
                <a:cubicBezTo>
                  <a:pt x="32" y="4"/>
                  <a:pt x="33" y="4"/>
                  <a:pt x="35" y="3"/>
                </a:cubicBezTo>
                <a:cubicBezTo>
                  <a:pt x="34" y="4"/>
                  <a:pt x="33" y="6"/>
                  <a:pt x="31" y="7"/>
                </a:cubicBezTo>
                <a:close/>
              </a:path>
            </a:pathLst>
          </a:custGeom>
          <a:solidFill>
            <a:srgbClr val="FFFFFF"/>
          </a:solidFill>
          <a:ln cap="flat" cmpd="sng" w="9525">
            <a:solidFill>
              <a:srgbClr val="4C40CF"/>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spcBef>
                <a:spcPts val="0"/>
              </a:spcBef>
              <a:spcAft>
                <a:spcPts val="0"/>
              </a:spcAft>
              <a:buNone/>
            </a:pPr>
            <a:r>
              <a:t/>
            </a:r>
            <a:endParaRPr sz="1800">
              <a:solidFill>
                <a:srgbClr val="4C40CF"/>
              </a:solidFill>
            </a:endParaRPr>
          </a:p>
        </p:txBody>
      </p:sp>
      <p:sp>
        <p:nvSpPr>
          <p:cNvPr id="381" name="Google Shape;381;p45"/>
          <p:cNvSpPr/>
          <p:nvPr/>
        </p:nvSpPr>
        <p:spPr>
          <a:xfrm>
            <a:off x="503671" y="3943303"/>
            <a:ext cx="127275" cy="138600"/>
          </a:xfrm>
          <a:custGeom>
            <a:rect b="b" l="l" r="r" t="t"/>
            <a:pathLst>
              <a:path extrusionOk="0" h="139" w="145">
                <a:moveTo>
                  <a:pt x="35" y="16"/>
                </a:moveTo>
                <a:cubicBezTo>
                  <a:pt x="35" y="21"/>
                  <a:pt x="33" y="25"/>
                  <a:pt x="30" y="28"/>
                </a:cubicBezTo>
                <a:cubicBezTo>
                  <a:pt x="27" y="31"/>
                  <a:pt x="22" y="33"/>
                  <a:pt x="17" y="33"/>
                </a:cubicBezTo>
                <a:cubicBezTo>
                  <a:pt x="17" y="33"/>
                  <a:pt x="17" y="33"/>
                  <a:pt x="17" y="33"/>
                </a:cubicBezTo>
                <a:cubicBezTo>
                  <a:pt x="12" y="33"/>
                  <a:pt x="8" y="31"/>
                  <a:pt x="4" y="28"/>
                </a:cubicBezTo>
                <a:cubicBezTo>
                  <a:pt x="1" y="25"/>
                  <a:pt x="0" y="21"/>
                  <a:pt x="0" y="16"/>
                </a:cubicBezTo>
                <a:cubicBezTo>
                  <a:pt x="0" y="12"/>
                  <a:pt x="1" y="8"/>
                  <a:pt x="5" y="5"/>
                </a:cubicBezTo>
                <a:cubicBezTo>
                  <a:pt x="8" y="2"/>
                  <a:pt x="12" y="0"/>
                  <a:pt x="17" y="0"/>
                </a:cubicBezTo>
                <a:cubicBezTo>
                  <a:pt x="23" y="0"/>
                  <a:pt x="27" y="2"/>
                  <a:pt x="30" y="5"/>
                </a:cubicBezTo>
                <a:cubicBezTo>
                  <a:pt x="33" y="8"/>
                  <a:pt x="35" y="12"/>
                  <a:pt x="35" y="16"/>
                </a:cubicBezTo>
                <a:close/>
                <a:moveTo>
                  <a:pt x="33" y="45"/>
                </a:moveTo>
                <a:cubicBezTo>
                  <a:pt x="33" y="139"/>
                  <a:pt x="33" y="139"/>
                  <a:pt x="33" y="139"/>
                </a:cubicBezTo>
                <a:cubicBezTo>
                  <a:pt x="2" y="139"/>
                  <a:pt x="2" y="139"/>
                  <a:pt x="2" y="139"/>
                </a:cubicBezTo>
                <a:cubicBezTo>
                  <a:pt x="2" y="45"/>
                  <a:pt x="2" y="45"/>
                  <a:pt x="2" y="45"/>
                </a:cubicBezTo>
                <a:lnTo>
                  <a:pt x="33" y="45"/>
                </a:lnTo>
                <a:close/>
                <a:moveTo>
                  <a:pt x="145" y="85"/>
                </a:moveTo>
                <a:cubicBezTo>
                  <a:pt x="145" y="139"/>
                  <a:pt x="145" y="139"/>
                  <a:pt x="145" y="139"/>
                </a:cubicBezTo>
                <a:cubicBezTo>
                  <a:pt x="114" y="139"/>
                  <a:pt x="114" y="139"/>
                  <a:pt x="114" y="139"/>
                </a:cubicBezTo>
                <a:cubicBezTo>
                  <a:pt x="114" y="89"/>
                  <a:pt x="114" y="89"/>
                  <a:pt x="114" y="89"/>
                </a:cubicBezTo>
                <a:cubicBezTo>
                  <a:pt x="114" y="82"/>
                  <a:pt x="113" y="77"/>
                  <a:pt x="110" y="73"/>
                </a:cubicBezTo>
                <a:cubicBezTo>
                  <a:pt x="107" y="70"/>
                  <a:pt x="104" y="68"/>
                  <a:pt x="98" y="68"/>
                </a:cubicBezTo>
                <a:cubicBezTo>
                  <a:pt x="94" y="68"/>
                  <a:pt x="91" y="69"/>
                  <a:pt x="88" y="71"/>
                </a:cubicBezTo>
                <a:cubicBezTo>
                  <a:pt x="85" y="73"/>
                  <a:pt x="83" y="76"/>
                  <a:pt x="82" y="79"/>
                </a:cubicBezTo>
                <a:cubicBezTo>
                  <a:pt x="81" y="81"/>
                  <a:pt x="81" y="84"/>
                  <a:pt x="81" y="87"/>
                </a:cubicBezTo>
                <a:cubicBezTo>
                  <a:pt x="81" y="139"/>
                  <a:pt x="81" y="139"/>
                  <a:pt x="81" y="139"/>
                </a:cubicBezTo>
                <a:cubicBezTo>
                  <a:pt x="50" y="139"/>
                  <a:pt x="50" y="139"/>
                  <a:pt x="50" y="139"/>
                </a:cubicBezTo>
                <a:cubicBezTo>
                  <a:pt x="50" y="114"/>
                  <a:pt x="50" y="93"/>
                  <a:pt x="50" y="78"/>
                </a:cubicBezTo>
                <a:cubicBezTo>
                  <a:pt x="50" y="62"/>
                  <a:pt x="50" y="53"/>
                  <a:pt x="50" y="50"/>
                </a:cubicBezTo>
                <a:cubicBezTo>
                  <a:pt x="50" y="45"/>
                  <a:pt x="50" y="45"/>
                  <a:pt x="50" y="45"/>
                </a:cubicBezTo>
                <a:cubicBezTo>
                  <a:pt x="81" y="45"/>
                  <a:pt x="81" y="45"/>
                  <a:pt x="81" y="45"/>
                </a:cubicBezTo>
                <a:cubicBezTo>
                  <a:pt x="81" y="59"/>
                  <a:pt x="81" y="59"/>
                  <a:pt x="81" y="59"/>
                </a:cubicBezTo>
                <a:cubicBezTo>
                  <a:pt x="81" y="59"/>
                  <a:pt x="81" y="59"/>
                  <a:pt x="81" y="59"/>
                </a:cubicBezTo>
                <a:cubicBezTo>
                  <a:pt x="82" y="57"/>
                  <a:pt x="83" y="55"/>
                  <a:pt x="85" y="54"/>
                </a:cubicBezTo>
                <a:cubicBezTo>
                  <a:pt x="86" y="52"/>
                  <a:pt x="88" y="50"/>
                  <a:pt x="90" y="49"/>
                </a:cubicBezTo>
                <a:cubicBezTo>
                  <a:pt x="92" y="47"/>
                  <a:pt x="95" y="46"/>
                  <a:pt x="98" y="45"/>
                </a:cubicBezTo>
                <a:cubicBezTo>
                  <a:pt x="102" y="44"/>
                  <a:pt x="105" y="43"/>
                  <a:pt x="109" y="43"/>
                </a:cubicBezTo>
                <a:cubicBezTo>
                  <a:pt x="120" y="43"/>
                  <a:pt x="129" y="47"/>
                  <a:pt x="135" y="54"/>
                </a:cubicBezTo>
                <a:cubicBezTo>
                  <a:pt x="142" y="61"/>
                  <a:pt x="145" y="72"/>
                  <a:pt x="145" y="85"/>
                </a:cubicBezTo>
                <a:close/>
              </a:path>
            </a:pathLst>
          </a:custGeom>
          <a:solidFill>
            <a:srgbClr val="FFFFFF"/>
          </a:solidFill>
          <a:ln cap="flat" cmpd="sng" w="9525">
            <a:solidFill>
              <a:srgbClr val="4C40CF"/>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spcBef>
                <a:spcPts val="0"/>
              </a:spcBef>
              <a:spcAft>
                <a:spcPts val="0"/>
              </a:spcAft>
              <a:buNone/>
            </a:pPr>
            <a:r>
              <a:t/>
            </a:r>
            <a:endParaRPr sz="1800">
              <a:solidFill>
                <a:srgbClr val="4C40CF"/>
              </a:solidFill>
            </a:endParaRPr>
          </a:p>
        </p:txBody>
      </p:sp>
      <p:sp>
        <p:nvSpPr>
          <p:cNvPr id="382" name="Google Shape;382;p45"/>
          <p:cNvSpPr/>
          <p:nvPr/>
        </p:nvSpPr>
        <p:spPr>
          <a:xfrm>
            <a:off x="503675" y="3338975"/>
            <a:ext cx="127275" cy="114600"/>
          </a:xfrm>
          <a:custGeom>
            <a:rect b="b" l="l" r="r" t="t"/>
            <a:pathLst>
              <a:path extrusionOk="0" h="121" w="152">
                <a:moveTo>
                  <a:pt x="151" y="64"/>
                </a:moveTo>
                <a:cubicBezTo>
                  <a:pt x="145" y="71"/>
                  <a:pt x="145" y="71"/>
                  <a:pt x="145" y="71"/>
                </a:cubicBezTo>
                <a:cubicBezTo>
                  <a:pt x="145" y="71"/>
                  <a:pt x="144" y="71"/>
                  <a:pt x="144" y="72"/>
                </a:cubicBezTo>
                <a:cubicBezTo>
                  <a:pt x="143" y="72"/>
                  <a:pt x="143" y="72"/>
                  <a:pt x="143" y="72"/>
                </a:cubicBezTo>
                <a:cubicBezTo>
                  <a:pt x="142" y="72"/>
                  <a:pt x="142" y="71"/>
                  <a:pt x="141" y="71"/>
                </a:cubicBezTo>
                <a:cubicBezTo>
                  <a:pt x="76" y="16"/>
                  <a:pt x="76" y="16"/>
                  <a:pt x="76" y="16"/>
                </a:cubicBezTo>
                <a:cubicBezTo>
                  <a:pt x="10" y="71"/>
                  <a:pt x="10" y="71"/>
                  <a:pt x="10" y="71"/>
                </a:cubicBezTo>
                <a:cubicBezTo>
                  <a:pt x="10" y="71"/>
                  <a:pt x="9" y="72"/>
                  <a:pt x="8" y="72"/>
                </a:cubicBezTo>
                <a:cubicBezTo>
                  <a:pt x="7" y="71"/>
                  <a:pt x="7" y="71"/>
                  <a:pt x="6" y="71"/>
                </a:cubicBezTo>
                <a:cubicBezTo>
                  <a:pt x="0" y="64"/>
                  <a:pt x="0" y="64"/>
                  <a:pt x="0" y="64"/>
                </a:cubicBezTo>
                <a:cubicBezTo>
                  <a:pt x="0" y="63"/>
                  <a:pt x="0" y="62"/>
                  <a:pt x="0" y="61"/>
                </a:cubicBezTo>
                <a:cubicBezTo>
                  <a:pt x="0" y="60"/>
                  <a:pt x="0" y="60"/>
                  <a:pt x="1" y="59"/>
                </a:cubicBezTo>
                <a:cubicBezTo>
                  <a:pt x="69" y="3"/>
                  <a:pt x="69" y="3"/>
                  <a:pt x="69" y="3"/>
                </a:cubicBezTo>
                <a:cubicBezTo>
                  <a:pt x="71" y="1"/>
                  <a:pt x="73" y="0"/>
                  <a:pt x="76" y="0"/>
                </a:cubicBezTo>
                <a:cubicBezTo>
                  <a:pt x="79" y="0"/>
                  <a:pt x="81" y="1"/>
                  <a:pt x="83" y="3"/>
                </a:cubicBezTo>
                <a:cubicBezTo>
                  <a:pt x="106" y="22"/>
                  <a:pt x="106" y="22"/>
                  <a:pt x="106" y="22"/>
                </a:cubicBezTo>
                <a:cubicBezTo>
                  <a:pt x="106" y="3"/>
                  <a:pt x="106" y="3"/>
                  <a:pt x="106" y="3"/>
                </a:cubicBezTo>
                <a:cubicBezTo>
                  <a:pt x="106" y="3"/>
                  <a:pt x="106" y="2"/>
                  <a:pt x="107" y="1"/>
                </a:cubicBezTo>
                <a:cubicBezTo>
                  <a:pt x="107" y="1"/>
                  <a:pt x="108" y="0"/>
                  <a:pt x="109" y="0"/>
                </a:cubicBezTo>
                <a:cubicBezTo>
                  <a:pt x="127" y="0"/>
                  <a:pt x="127" y="0"/>
                  <a:pt x="127" y="0"/>
                </a:cubicBezTo>
                <a:cubicBezTo>
                  <a:pt x="128" y="0"/>
                  <a:pt x="129" y="1"/>
                  <a:pt x="129" y="1"/>
                </a:cubicBezTo>
                <a:cubicBezTo>
                  <a:pt x="130" y="2"/>
                  <a:pt x="130" y="3"/>
                  <a:pt x="130" y="3"/>
                </a:cubicBezTo>
                <a:cubicBezTo>
                  <a:pt x="130" y="42"/>
                  <a:pt x="130" y="42"/>
                  <a:pt x="130" y="42"/>
                </a:cubicBezTo>
                <a:cubicBezTo>
                  <a:pt x="151" y="59"/>
                  <a:pt x="151" y="59"/>
                  <a:pt x="151" y="59"/>
                </a:cubicBezTo>
                <a:cubicBezTo>
                  <a:pt x="152" y="60"/>
                  <a:pt x="152" y="60"/>
                  <a:pt x="152" y="61"/>
                </a:cubicBezTo>
                <a:cubicBezTo>
                  <a:pt x="152" y="62"/>
                  <a:pt x="152" y="63"/>
                  <a:pt x="151" y="64"/>
                </a:cubicBezTo>
                <a:close/>
                <a:moveTo>
                  <a:pt x="130" y="70"/>
                </a:moveTo>
                <a:cubicBezTo>
                  <a:pt x="130" y="115"/>
                  <a:pt x="130" y="115"/>
                  <a:pt x="130" y="115"/>
                </a:cubicBezTo>
                <a:cubicBezTo>
                  <a:pt x="130" y="117"/>
                  <a:pt x="130" y="118"/>
                  <a:pt x="128" y="120"/>
                </a:cubicBezTo>
                <a:cubicBezTo>
                  <a:pt x="127" y="121"/>
                  <a:pt x="126" y="121"/>
                  <a:pt x="124" y="121"/>
                </a:cubicBezTo>
                <a:cubicBezTo>
                  <a:pt x="88" y="121"/>
                  <a:pt x="88" y="121"/>
                  <a:pt x="88" y="121"/>
                </a:cubicBezTo>
                <a:cubicBezTo>
                  <a:pt x="88" y="85"/>
                  <a:pt x="88" y="85"/>
                  <a:pt x="88" y="85"/>
                </a:cubicBezTo>
                <a:cubicBezTo>
                  <a:pt x="64" y="85"/>
                  <a:pt x="64" y="85"/>
                  <a:pt x="64" y="85"/>
                </a:cubicBezTo>
                <a:cubicBezTo>
                  <a:pt x="64" y="121"/>
                  <a:pt x="64" y="121"/>
                  <a:pt x="64" y="121"/>
                </a:cubicBezTo>
                <a:cubicBezTo>
                  <a:pt x="27" y="121"/>
                  <a:pt x="27" y="121"/>
                  <a:pt x="27" y="121"/>
                </a:cubicBezTo>
                <a:cubicBezTo>
                  <a:pt x="26" y="121"/>
                  <a:pt x="24" y="121"/>
                  <a:pt x="23" y="120"/>
                </a:cubicBezTo>
                <a:cubicBezTo>
                  <a:pt x="22" y="118"/>
                  <a:pt x="21" y="117"/>
                  <a:pt x="21" y="115"/>
                </a:cubicBezTo>
                <a:cubicBezTo>
                  <a:pt x="21" y="70"/>
                  <a:pt x="21" y="70"/>
                  <a:pt x="21" y="70"/>
                </a:cubicBezTo>
                <a:cubicBezTo>
                  <a:pt x="21" y="70"/>
                  <a:pt x="21" y="70"/>
                  <a:pt x="21" y="70"/>
                </a:cubicBezTo>
                <a:cubicBezTo>
                  <a:pt x="21" y="70"/>
                  <a:pt x="21" y="70"/>
                  <a:pt x="21" y="69"/>
                </a:cubicBezTo>
                <a:cubicBezTo>
                  <a:pt x="76" y="25"/>
                  <a:pt x="76" y="25"/>
                  <a:pt x="76" y="25"/>
                </a:cubicBezTo>
                <a:cubicBezTo>
                  <a:pt x="130" y="69"/>
                  <a:pt x="130" y="69"/>
                  <a:pt x="130" y="69"/>
                </a:cubicBezTo>
                <a:cubicBezTo>
                  <a:pt x="130" y="70"/>
                  <a:pt x="130" y="70"/>
                  <a:pt x="130" y="70"/>
                </a:cubicBezTo>
                <a:close/>
              </a:path>
            </a:pathLst>
          </a:custGeom>
          <a:solidFill>
            <a:srgbClr val="FFFFFF"/>
          </a:solidFill>
          <a:ln cap="flat" cmpd="sng" w="9525">
            <a:solidFill>
              <a:srgbClr val="4C40CF"/>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spcBef>
                <a:spcPts val="0"/>
              </a:spcBef>
              <a:spcAft>
                <a:spcPts val="0"/>
              </a:spcAft>
              <a:buNone/>
            </a:pPr>
            <a:r>
              <a:t/>
            </a:r>
            <a:endParaRPr sz="1800">
              <a:solidFill>
                <a:srgbClr val="4C40C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7" name="Google Shape;157;p29"/>
          <p:cNvSpPr/>
          <p:nvPr/>
        </p:nvSpPr>
        <p:spPr>
          <a:xfrm>
            <a:off x="1962775" y="2163725"/>
            <a:ext cx="3704700" cy="316500"/>
          </a:xfrm>
          <a:prstGeom prst="roundRect">
            <a:avLst>
              <a:gd fmla="val 50000" name="adj"/>
            </a:avLst>
          </a:prstGeom>
          <a:solidFill>
            <a:srgbClr val="49D38A">
              <a:alpha val="4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158" name="Google Shape;158;p29"/>
          <p:cNvSpPr txBox="1"/>
          <p:nvPr/>
        </p:nvSpPr>
        <p:spPr>
          <a:xfrm>
            <a:off x="1109250" y="1602000"/>
            <a:ext cx="69255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lang="fr" sz="6000">
                <a:solidFill>
                  <a:srgbClr val="4C40CF"/>
                </a:solidFill>
                <a:latin typeface="Open Sans"/>
                <a:ea typeface="Open Sans"/>
                <a:cs typeface="Open Sans"/>
                <a:sym typeface="Open Sans"/>
              </a:rPr>
              <a:t>HelloAsso</a:t>
            </a:r>
            <a:r>
              <a:rPr b="1" lang="fr" sz="6000">
                <a:solidFill>
                  <a:srgbClr val="2E2F5E"/>
                </a:solidFill>
                <a:latin typeface="Open Sans"/>
                <a:ea typeface="Open Sans"/>
                <a:cs typeface="Open Sans"/>
                <a:sym typeface="Open Sans"/>
              </a:rPr>
              <a:t>,qui sommes-nous ?</a:t>
            </a:r>
            <a:endParaRPr b="1" i="0" sz="6000" u="none" cap="none" strike="noStrike">
              <a:solidFill>
                <a:srgbClr val="4C40C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p:nvPr/>
        </p:nvSpPr>
        <p:spPr>
          <a:xfrm>
            <a:off x="4080250" y="561525"/>
            <a:ext cx="1654800" cy="212100"/>
          </a:xfrm>
          <a:prstGeom prst="roundRect">
            <a:avLst>
              <a:gd fmla="val 50000" name="adj"/>
            </a:avLst>
          </a:prstGeom>
          <a:solidFill>
            <a:srgbClr val="49D38A">
              <a:alpha val="4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pic>
        <p:nvPicPr>
          <p:cNvPr id="164" name="Google Shape;164;p30"/>
          <p:cNvPicPr preferRelativeResize="0"/>
          <p:nvPr/>
        </p:nvPicPr>
        <p:blipFill>
          <a:blip r:embed="rId3">
            <a:alphaModFix/>
          </a:blip>
          <a:stretch>
            <a:fillRect/>
          </a:stretch>
        </p:blipFill>
        <p:spPr>
          <a:xfrm>
            <a:off x="-74875" y="0"/>
            <a:ext cx="9144000" cy="5143505"/>
          </a:xfrm>
          <a:prstGeom prst="rect">
            <a:avLst/>
          </a:prstGeom>
          <a:noFill/>
          <a:ln>
            <a:noFill/>
          </a:ln>
        </p:spPr>
      </p:pic>
      <p:sp>
        <p:nvSpPr>
          <p:cNvPr id="165" name="Google Shape;165;p30"/>
          <p:cNvSpPr txBox="1"/>
          <p:nvPr/>
        </p:nvSpPr>
        <p:spPr>
          <a:xfrm>
            <a:off x="741201" y="239001"/>
            <a:ext cx="6964500" cy="2802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None/>
            </a:pPr>
            <a:r>
              <a:rPr lang="fr" sz="3200">
                <a:solidFill>
                  <a:srgbClr val="2E2F5E"/>
                </a:solidFill>
                <a:latin typeface="Open Sans ExtraBold"/>
                <a:ea typeface="Open Sans ExtraBold"/>
                <a:cs typeface="Open Sans ExtraBold"/>
                <a:sym typeface="Open Sans ExtraBold"/>
              </a:rPr>
              <a:t>Notre</a:t>
            </a:r>
            <a:r>
              <a:rPr lang="fr" sz="3200">
                <a:solidFill>
                  <a:srgbClr val="4C40CF"/>
                </a:solidFill>
                <a:latin typeface="Open Sans ExtraBold"/>
                <a:ea typeface="Open Sans ExtraBold"/>
                <a:cs typeface="Open Sans ExtraBold"/>
                <a:sym typeface="Open Sans ExtraBold"/>
              </a:rPr>
              <a:t> mission</a:t>
            </a:r>
            <a:endParaRPr sz="3200">
              <a:solidFill>
                <a:srgbClr val="4C40CF"/>
              </a:solidFill>
              <a:latin typeface="Open Sans ExtraBold"/>
              <a:ea typeface="Open Sans ExtraBold"/>
              <a:cs typeface="Open Sans ExtraBold"/>
              <a:sym typeface="Open Sans ExtraBold"/>
            </a:endParaRPr>
          </a:p>
        </p:txBody>
      </p:sp>
      <p:sp>
        <p:nvSpPr>
          <p:cNvPr id="166" name="Google Shape;166;p30"/>
          <p:cNvSpPr txBox="1"/>
          <p:nvPr/>
        </p:nvSpPr>
        <p:spPr>
          <a:xfrm>
            <a:off x="2333375" y="1766700"/>
            <a:ext cx="43275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lang="fr" sz="1800">
                <a:solidFill>
                  <a:srgbClr val="2E2F5E"/>
                </a:solidFill>
                <a:latin typeface="Open Sans"/>
                <a:ea typeface="Open Sans"/>
                <a:cs typeface="Open Sans"/>
                <a:sym typeface="Open Sans"/>
              </a:rPr>
              <a:t>« Accompagner et soutenir la transition numérique des clubs et des associations en offrant à toutes ces organisations des outils de financement gratuits et performants »</a:t>
            </a:r>
            <a:endParaRPr i="0" sz="1500" u="none" cap="none" strike="noStrike">
              <a:solidFill>
                <a:srgbClr val="FFFFFF"/>
              </a:solidFill>
              <a:latin typeface="Open Sans ExtraBold"/>
              <a:ea typeface="Open Sans ExtraBold"/>
              <a:cs typeface="Open Sans ExtraBold"/>
              <a:sym typeface="Open Sans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2" name="Google Shape;172;p31"/>
          <p:cNvSpPr txBox="1"/>
          <p:nvPr/>
        </p:nvSpPr>
        <p:spPr>
          <a:xfrm>
            <a:off x="-1154725" y="3621694"/>
            <a:ext cx="73386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173" name="Google Shape;173;p31"/>
          <p:cNvGrpSpPr/>
          <p:nvPr/>
        </p:nvGrpSpPr>
        <p:grpSpPr>
          <a:xfrm>
            <a:off x="1847039" y="1632585"/>
            <a:ext cx="5618866" cy="2716619"/>
            <a:chOff x="2742206" y="2664588"/>
            <a:chExt cx="6706692" cy="4358446"/>
          </a:xfrm>
        </p:grpSpPr>
        <p:sp>
          <p:nvSpPr>
            <p:cNvPr id="174" name="Google Shape;174;p31"/>
            <p:cNvSpPr/>
            <p:nvPr/>
          </p:nvSpPr>
          <p:spPr>
            <a:xfrm>
              <a:off x="2742206" y="2664588"/>
              <a:ext cx="2059200" cy="2059200"/>
            </a:xfrm>
            <a:prstGeom prst="rect">
              <a:avLst/>
            </a:prstGeom>
            <a:solidFill>
              <a:srgbClr val="49D38A"/>
            </a:solidFill>
            <a:ln>
              <a:noFill/>
            </a:ln>
            <a:effectLst>
              <a:outerShdw blurRad="63500" rotWithShape="0" algn="ctr">
                <a:srgbClr val="777D9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fr" sz="3200">
                  <a:solidFill>
                    <a:srgbClr val="FFFFFF"/>
                  </a:solidFill>
                  <a:latin typeface="Open Sans ExtraBold"/>
                  <a:ea typeface="Open Sans ExtraBold"/>
                  <a:cs typeface="Open Sans ExtraBold"/>
                  <a:sym typeface="Open Sans ExtraBold"/>
                </a:rPr>
                <a:t>12</a:t>
              </a:r>
              <a:br>
                <a:rPr b="0" i="0" lang="fr" sz="3400" u="none" cap="none" strike="noStrike">
                  <a:solidFill>
                    <a:srgbClr val="FFFFFF"/>
                  </a:solidFill>
                  <a:latin typeface="Open Sans ExtraBold"/>
                  <a:ea typeface="Open Sans ExtraBold"/>
                  <a:cs typeface="Open Sans ExtraBold"/>
                  <a:sym typeface="Open Sans ExtraBold"/>
                </a:rPr>
              </a:br>
              <a:r>
                <a:rPr b="0" i="0" lang="fr" sz="1200" u="none" cap="none" strike="noStrike">
                  <a:solidFill>
                    <a:srgbClr val="FFFFFF"/>
                  </a:solidFill>
                  <a:latin typeface="Open Sans ExtraBold"/>
                  <a:ea typeface="Open Sans ExtraBold"/>
                  <a:cs typeface="Open Sans ExtraBold"/>
                  <a:sym typeface="Open Sans ExtraBold"/>
                </a:rPr>
                <a:t>ANNÉES D’EXPÉRIENCES</a:t>
              </a:r>
              <a:endParaRPr b="0" i="0" sz="1200" u="none" cap="none" strike="noStrike">
                <a:solidFill>
                  <a:srgbClr val="000000"/>
                </a:solidFill>
                <a:latin typeface="Arial"/>
                <a:ea typeface="Arial"/>
                <a:cs typeface="Arial"/>
                <a:sym typeface="Arial"/>
              </a:endParaRPr>
            </a:p>
          </p:txBody>
        </p:sp>
        <p:sp>
          <p:nvSpPr>
            <p:cNvPr id="175" name="Google Shape;175;p31"/>
            <p:cNvSpPr/>
            <p:nvPr/>
          </p:nvSpPr>
          <p:spPr>
            <a:xfrm>
              <a:off x="5065952" y="2664588"/>
              <a:ext cx="2059200" cy="2059200"/>
            </a:xfrm>
            <a:prstGeom prst="rect">
              <a:avLst/>
            </a:prstGeom>
            <a:solidFill>
              <a:srgbClr val="FFBE58"/>
            </a:solidFill>
            <a:ln cap="flat" cmpd="sng" w="9525">
              <a:solidFill>
                <a:srgbClr val="FFBE58"/>
              </a:solidFill>
              <a:prstDash val="solid"/>
              <a:round/>
              <a:headEnd len="sm" w="sm" type="none"/>
              <a:tailEnd len="sm" w="sm" type="none"/>
            </a:ln>
            <a:effectLst>
              <a:outerShdw blurRad="63500" rotWithShape="0" algn="ctr">
                <a:srgbClr val="777D9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fr" sz="3200">
                  <a:solidFill>
                    <a:srgbClr val="FFFFFF"/>
                  </a:solidFill>
                  <a:latin typeface="Open Sans ExtraBold"/>
                  <a:ea typeface="Open Sans ExtraBold"/>
                  <a:cs typeface="Open Sans ExtraBold"/>
                  <a:sym typeface="Open Sans ExtraBold"/>
                </a:rPr>
                <a:t>90</a:t>
              </a:r>
              <a:br>
                <a:rPr b="0" i="0" lang="fr" sz="3400" u="none" cap="none" strike="noStrike">
                  <a:solidFill>
                    <a:srgbClr val="FFFFFF"/>
                  </a:solidFill>
                  <a:latin typeface="Open Sans ExtraBold"/>
                  <a:ea typeface="Open Sans ExtraBold"/>
                  <a:cs typeface="Open Sans ExtraBold"/>
                  <a:sym typeface="Open Sans ExtraBold"/>
                </a:rPr>
              </a:br>
              <a:r>
                <a:rPr b="0" i="0" lang="fr" sz="1200" u="none" cap="none" strike="noStrike">
                  <a:solidFill>
                    <a:srgbClr val="FFFFFF"/>
                  </a:solidFill>
                  <a:latin typeface="Open Sans ExtraBold"/>
                  <a:ea typeface="Open Sans ExtraBold"/>
                  <a:cs typeface="Open Sans ExtraBold"/>
                  <a:sym typeface="Open Sans ExtraBold"/>
                </a:rPr>
                <a:t>SALARIÉS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 sz="1200" u="none" cap="none" strike="noStrike">
                  <a:solidFill>
                    <a:srgbClr val="FFFFFF"/>
                  </a:solidFill>
                  <a:latin typeface="Open Sans ExtraBold"/>
                  <a:ea typeface="Open Sans ExtraBold"/>
                  <a:cs typeface="Open Sans ExtraBold"/>
                  <a:sym typeface="Open Sans ExtraBold"/>
                </a:rPr>
                <a:t>PASSIONNÉS</a:t>
              </a:r>
              <a:endParaRPr b="0" i="0" sz="1200" u="none" cap="none" strike="noStrike">
                <a:solidFill>
                  <a:srgbClr val="000000"/>
                </a:solidFill>
                <a:latin typeface="Arial"/>
                <a:ea typeface="Arial"/>
                <a:cs typeface="Arial"/>
                <a:sym typeface="Arial"/>
              </a:endParaRPr>
            </a:p>
          </p:txBody>
        </p:sp>
        <p:sp>
          <p:nvSpPr>
            <p:cNvPr id="176" name="Google Shape;176;p31"/>
            <p:cNvSpPr/>
            <p:nvPr/>
          </p:nvSpPr>
          <p:spPr>
            <a:xfrm>
              <a:off x="7389698" y="2664588"/>
              <a:ext cx="2059200" cy="2059200"/>
            </a:xfrm>
            <a:prstGeom prst="rect">
              <a:avLst/>
            </a:prstGeom>
            <a:solidFill>
              <a:srgbClr val="E882E8"/>
            </a:solidFill>
            <a:ln>
              <a:noFill/>
            </a:ln>
            <a:effectLst>
              <a:outerShdw blurRad="63500" rotWithShape="0" algn="ctr">
                <a:srgbClr val="777D9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fr" sz="3200">
                  <a:solidFill>
                    <a:srgbClr val="FFFFFF"/>
                  </a:solidFill>
                  <a:latin typeface="Open Sans ExtraBold"/>
                  <a:ea typeface="Open Sans ExtraBold"/>
                  <a:cs typeface="Open Sans ExtraBold"/>
                  <a:sym typeface="Open Sans ExtraBold"/>
                </a:rPr>
                <a:t>+170K</a:t>
              </a:r>
              <a:br>
                <a:rPr b="0" i="0" lang="fr" sz="1000" u="none" cap="none" strike="noStrike">
                  <a:solidFill>
                    <a:srgbClr val="FFFFFF"/>
                  </a:solidFill>
                  <a:latin typeface="Open Sans"/>
                  <a:ea typeface="Open Sans"/>
                  <a:cs typeface="Open Sans"/>
                  <a:sym typeface="Open Sans"/>
                </a:rPr>
              </a:br>
              <a:r>
                <a:rPr b="0" i="0" lang="fr" sz="1200" u="none" cap="none" strike="noStrike">
                  <a:solidFill>
                    <a:srgbClr val="FFFFFF"/>
                  </a:solidFill>
                  <a:latin typeface="Open Sans ExtraBold"/>
                  <a:ea typeface="Open Sans ExtraBold"/>
                  <a:cs typeface="Open Sans ExtraBold"/>
                  <a:sym typeface="Open Sans ExtraBold"/>
                </a:rPr>
                <a:t>ASSOCIATIONS</a:t>
              </a:r>
              <a:r>
                <a:rPr lang="fr" sz="1200">
                  <a:solidFill>
                    <a:srgbClr val="FFFFFF"/>
                  </a:solidFill>
                  <a:latin typeface="Open Sans ExtraBold"/>
                  <a:ea typeface="Open Sans ExtraBold"/>
                  <a:cs typeface="Open Sans ExtraBold"/>
                  <a:sym typeface="Open Sans ExtraBold"/>
                </a:rPr>
                <a:t> </a:t>
              </a:r>
              <a:r>
                <a:rPr b="0" i="0" lang="fr" sz="1200" u="none" cap="none" strike="noStrike">
                  <a:solidFill>
                    <a:srgbClr val="FFFFFF"/>
                  </a:solidFill>
                  <a:latin typeface="Open Sans ExtraBold"/>
                  <a:ea typeface="Open Sans ExtraBold"/>
                  <a:cs typeface="Open Sans ExtraBold"/>
                  <a:sym typeface="Open Sans ExtraBold"/>
                </a:rPr>
                <a:t>PARTENAIRES</a:t>
              </a:r>
              <a:endParaRPr b="0" i="0" sz="1200" u="none" cap="none" strike="noStrike">
                <a:solidFill>
                  <a:srgbClr val="000000"/>
                </a:solidFill>
                <a:latin typeface="Arial"/>
                <a:ea typeface="Arial"/>
                <a:cs typeface="Arial"/>
                <a:sym typeface="Arial"/>
              </a:endParaRPr>
            </a:p>
          </p:txBody>
        </p:sp>
        <p:sp>
          <p:nvSpPr>
            <p:cNvPr id="177" name="Google Shape;177;p31"/>
            <p:cNvSpPr/>
            <p:nvPr/>
          </p:nvSpPr>
          <p:spPr>
            <a:xfrm>
              <a:off x="3903632" y="4963834"/>
              <a:ext cx="2059200" cy="2059200"/>
            </a:xfrm>
            <a:prstGeom prst="rect">
              <a:avLst/>
            </a:prstGeom>
            <a:solidFill>
              <a:srgbClr val="2E2F5E"/>
            </a:solidFill>
            <a:ln>
              <a:noFill/>
            </a:ln>
            <a:effectLst>
              <a:outerShdw blurRad="63500" rotWithShape="0" algn="ctr">
                <a:srgbClr val="777D9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fr" sz="3200">
                  <a:solidFill>
                    <a:srgbClr val="FFFFFF"/>
                  </a:solidFill>
                  <a:latin typeface="Open Sans ExtraBold"/>
                  <a:ea typeface="Open Sans ExtraBold"/>
                  <a:cs typeface="Open Sans ExtraBold"/>
                  <a:sym typeface="Open Sans ExtraBold"/>
                </a:rPr>
                <a:t>+10M</a:t>
              </a:r>
              <a:br>
                <a:rPr b="0" i="0" lang="fr" sz="3400" u="none" cap="none" strike="noStrike">
                  <a:solidFill>
                    <a:srgbClr val="FFFFFF"/>
                  </a:solidFill>
                  <a:latin typeface="Open Sans ExtraBold"/>
                  <a:ea typeface="Open Sans ExtraBold"/>
                  <a:cs typeface="Open Sans ExtraBold"/>
                  <a:sym typeface="Open Sans ExtraBold"/>
                </a:rPr>
              </a:br>
              <a:r>
                <a:rPr b="0" i="0" lang="fr" sz="1200" u="none" cap="none" strike="noStrike">
                  <a:solidFill>
                    <a:srgbClr val="FFFFFF"/>
                  </a:solidFill>
                  <a:latin typeface="Open Sans ExtraBold"/>
                  <a:ea typeface="Open Sans ExtraBold"/>
                  <a:cs typeface="Open Sans ExtraBold"/>
                  <a:sym typeface="Open Sans ExtraBold"/>
                </a:rPr>
                <a:t>DE PAIEMENTS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 sz="1200" u="none" cap="none" strike="noStrike">
                  <a:solidFill>
                    <a:srgbClr val="FFFFFF"/>
                  </a:solidFill>
                  <a:latin typeface="Open Sans ExtraBold"/>
                  <a:ea typeface="Open Sans ExtraBold"/>
                  <a:cs typeface="Open Sans ExtraBold"/>
                  <a:sym typeface="Open Sans ExtraBold"/>
                </a:rPr>
                <a:t>RÉALISÉS</a:t>
              </a:r>
              <a:endParaRPr b="0" i="0" sz="1200" u="none" cap="none" strike="noStrike">
                <a:solidFill>
                  <a:srgbClr val="000000"/>
                </a:solidFill>
                <a:latin typeface="Arial"/>
                <a:ea typeface="Arial"/>
                <a:cs typeface="Arial"/>
                <a:sym typeface="Arial"/>
              </a:endParaRPr>
            </a:p>
          </p:txBody>
        </p:sp>
        <p:sp>
          <p:nvSpPr>
            <p:cNvPr id="178" name="Google Shape;178;p31"/>
            <p:cNvSpPr/>
            <p:nvPr/>
          </p:nvSpPr>
          <p:spPr>
            <a:xfrm>
              <a:off x="6229170" y="4963834"/>
              <a:ext cx="2059200" cy="2059200"/>
            </a:xfrm>
            <a:prstGeom prst="rect">
              <a:avLst/>
            </a:prstGeom>
            <a:solidFill>
              <a:srgbClr val="4C40CF"/>
            </a:solidFill>
            <a:ln>
              <a:noFill/>
            </a:ln>
            <a:effectLst>
              <a:outerShdw blurRad="63500" rotWithShape="0" algn="ctr">
                <a:srgbClr val="777D9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fr" sz="3200" u="none" cap="none" strike="noStrike">
                  <a:solidFill>
                    <a:srgbClr val="FFFFFF"/>
                  </a:solidFill>
                  <a:latin typeface="Open Sans ExtraBold"/>
                  <a:ea typeface="Open Sans ExtraBold"/>
                  <a:cs typeface="Open Sans ExtraBold"/>
                  <a:sym typeface="Open Sans ExtraBold"/>
                </a:rPr>
                <a:t>+</a:t>
              </a:r>
              <a:r>
                <a:rPr lang="fr" sz="3200">
                  <a:solidFill>
                    <a:srgbClr val="FFFFFF"/>
                  </a:solidFill>
                  <a:latin typeface="Open Sans ExtraBold"/>
                  <a:ea typeface="Open Sans ExtraBold"/>
                  <a:cs typeface="Open Sans ExtraBold"/>
                  <a:sym typeface="Open Sans ExtraBold"/>
                </a:rPr>
                <a:t>50</a:t>
              </a:r>
              <a:r>
                <a:rPr b="0" i="0" lang="fr" sz="3200" u="none" cap="none" strike="noStrike">
                  <a:solidFill>
                    <a:srgbClr val="FFFFFF"/>
                  </a:solidFill>
                  <a:latin typeface="Open Sans ExtraBold"/>
                  <a:ea typeface="Open Sans ExtraBold"/>
                  <a:cs typeface="Open Sans ExtraBold"/>
                  <a:sym typeface="Open Sans ExtraBold"/>
                </a:rPr>
                <a:t>0M</a:t>
              </a:r>
              <a:br>
                <a:rPr b="0" i="0" lang="fr" sz="1000" u="none" cap="none" strike="noStrike">
                  <a:solidFill>
                    <a:srgbClr val="FFFFFF"/>
                  </a:solidFill>
                  <a:latin typeface="Open Sans"/>
                  <a:ea typeface="Open Sans"/>
                  <a:cs typeface="Open Sans"/>
                  <a:sym typeface="Open Sans"/>
                </a:rPr>
              </a:br>
              <a:r>
                <a:rPr b="0" i="0" lang="fr" sz="1200" u="none" cap="none" strike="noStrike">
                  <a:solidFill>
                    <a:srgbClr val="FFFFFF"/>
                  </a:solidFill>
                  <a:latin typeface="Open Sans ExtraBold"/>
                  <a:ea typeface="Open Sans ExtraBold"/>
                  <a:cs typeface="Open Sans ExtraBold"/>
                  <a:sym typeface="Open Sans ExtraBold"/>
                </a:rPr>
                <a:t>D’EUROS</a:t>
              </a:r>
              <a:br>
                <a:rPr b="0" i="0" lang="fr" sz="1200" u="none" cap="none" strike="noStrike">
                  <a:solidFill>
                    <a:srgbClr val="FFFFFF"/>
                  </a:solidFill>
                  <a:latin typeface="Open Sans ExtraBold"/>
                  <a:ea typeface="Open Sans ExtraBold"/>
                  <a:cs typeface="Open Sans ExtraBold"/>
                  <a:sym typeface="Open Sans ExtraBold"/>
                </a:rPr>
              </a:br>
              <a:r>
                <a:rPr lang="fr" sz="1200">
                  <a:solidFill>
                    <a:srgbClr val="FFFFFF"/>
                  </a:solidFill>
                  <a:latin typeface="Open Sans ExtraBold"/>
                  <a:ea typeface="Open Sans ExtraBold"/>
                  <a:cs typeface="Open Sans ExtraBold"/>
                  <a:sym typeface="Open Sans ExtraBold"/>
                </a:rPr>
                <a:t>COLLECTÉS</a:t>
              </a:r>
              <a:endParaRPr b="0" i="0" sz="1200" u="none" cap="none" strike="noStrike">
                <a:solidFill>
                  <a:srgbClr val="000000"/>
                </a:solidFill>
                <a:latin typeface="Arial"/>
                <a:ea typeface="Arial"/>
                <a:cs typeface="Arial"/>
                <a:sym typeface="Arial"/>
              </a:endParaRPr>
            </a:p>
          </p:txBody>
        </p:sp>
      </p:grpSp>
      <p:pic>
        <p:nvPicPr>
          <p:cNvPr id="179" name="Google Shape;179;p31"/>
          <p:cNvPicPr preferRelativeResize="0"/>
          <p:nvPr/>
        </p:nvPicPr>
        <p:blipFill rotWithShape="1">
          <a:blip r:embed="rId4">
            <a:alphaModFix amt="85000"/>
          </a:blip>
          <a:srcRect b="0" l="0" r="0" t="0"/>
          <a:stretch/>
        </p:blipFill>
        <p:spPr>
          <a:xfrm>
            <a:off x="3411150" y="89850"/>
            <a:ext cx="2490649" cy="147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2"/>
          <p:cNvPicPr preferRelativeResize="0"/>
          <p:nvPr/>
        </p:nvPicPr>
        <p:blipFill>
          <a:blip r:embed="rId3">
            <a:alphaModFix/>
          </a:blip>
          <a:stretch>
            <a:fillRect/>
          </a:stretch>
        </p:blipFill>
        <p:spPr>
          <a:xfrm>
            <a:off x="0" y="0"/>
            <a:ext cx="9144000" cy="5143505"/>
          </a:xfrm>
          <a:prstGeom prst="rect">
            <a:avLst/>
          </a:prstGeom>
          <a:noFill/>
          <a:ln>
            <a:noFill/>
          </a:ln>
        </p:spPr>
      </p:pic>
      <p:grpSp>
        <p:nvGrpSpPr>
          <p:cNvPr id="185" name="Google Shape;185;p32"/>
          <p:cNvGrpSpPr/>
          <p:nvPr/>
        </p:nvGrpSpPr>
        <p:grpSpPr>
          <a:xfrm>
            <a:off x="2021475" y="973275"/>
            <a:ext cx="5182326" cy="3496496"/>
            <a:chOff x="3126238" y="1695915"/>
            <a:chExt cx="5449344" cy="3676651"/>
          </a:xfrm>
        </p:grpSpPr>
        <p:sp>
          <p:nvSpPr>
            <p:cNvPr id="186" name="Google Shape;186;p32"/>
            <p:cNvSpPr/>
            <p:nvPr/>
          </p:nvSpPr>
          <p:spPr>
            <a:xfrm>
              <a:off x="3126238" y="1695915"/>
              <a:ext cx="1672200" cy="1736400"/>
            </a:xfrm>
            <a:prstGeom prst="rect">
              <a:avLst/>
            </a:prstGeom>
            <a:solidFill>
              <a:srgbClr val="FFFFFF"/>
            </a:solidFill>
            <a:ln cap="flat" cmpd="sng" w="12700">
              <a:solidFill>
                <a:srgbClr val="E1E4EA"/>
              </a:solidFill>
              <a:prstDash val="solid"/>
              <a:miter lim="800000"/>
              <a:headEnd len="sm" w="sm" type="none"/>
              <a:tailEnd len="sm" w="sm" type="none"/>
            </a:ln>
            <a:effectLst>
              <a:outerShdw blurRad="63500" rotWithShape="0" algn="ctr">
                <a:srgbClr val="777D9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7" name="Google Shape;187;p32"/>
            <p:cNvSpPr/>
            <p:nvPr/>
          </p:nvSpPr>
          <p:spPr>
            <a:xfrm>
              <a:off x="5014811" y="1695915"/>
              <a:ext cx="1672200" cy="1736400"/>
            </a:xfrm>
            <a:prstGeom prst="rect">
              <a:avLst/>
            </a:prstGeom>
            <a:solidFill>
              <a:srgbClr val="FFFFFF"/>
            </a:solidFill>
            <a:ln cap="flat" cmpd="sng" w="12700">
              <a:solidFill>
                <a:srgbClr val="E1E4EA"/>
              </a:solidFill>
              <a:prstDash val="solid"/>
              <a:miter lim="800000"/>
              <a:headEnd len="sm" w="sm" type="none"/>
              <a:tailEnd len="sm" w="sm" type="none"/>
            </a:ln>
            <a:effectLst>
              <a:outerShdw blurRad="63500" rotWithShape="0" algn="ctr">
                <a:srgbClr val="777D9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88" name="Google Shape;188;p32"/>
            <p:cNvGrpSpPr/>
            <p:nvPr/>
          </p:nvGrpSpPr>
          <p:grpSpPr>
            <a:xfrm>
              <a:off x="4070525" y="3636166"/>
              <a:ext cx="3560773" cy="1736400"/>
              <a:chOff x="4070525" y="3767103"/>
              <a:chExt cx="3560773" cy="1736400"/>
            </a:xfrm>
          </p:grpSpPr>
          <p:sp>
            <p:nvSpPr>
              <p:cNvPr id="189" name="Google Shape;189;p32"/>
              <p:cNvSpPr/>
              <p:nvPr/>
            </p:nvSpPr>
            <p:spPr>
              <a:xfrm>
                <a:off x="4070525" y="3767103"/>
                <a:ext cx="1672200" cy="1736400"/>
              </a:xfrm>
              <a:prstGeom prst="rect">
                <a:avLst/>
              </a:prstGeom>
              <a:solidFill>
                <a:srgbClr val="FFFFFF"/>
              </a:solidFill>
              <a:ln cap="flat" cmpd="sng" w="12700">
                <a:solidFill>
                  <a:srgbClr val="E1E4EA"/>
                </a:solidFill>
                <a:prstDash val="solid"/>
                <a:miter lim="800000"/>
                <a:headEnd len="sm" w="sm" type="none"/>
                <a:tailEnd len="sm" w="sm" type="none"/>
              </a:ln>
              <a:effectLst>
                <a:outerShdw blurRad="63500" rotWithShape="0" algn="ctr">
                  <a:srgbClr val="777D9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0" name="Google Shape;190;p32"/>
              <p:cNvSpPr/>
              <p:nvPr/>
            </p:nvSpPr>
            <p:spPr>
              <a:xfrm>
                <a:off x="5959098" y="3767103"/>
                <a:ext cx="1672200" cy="1736400"/>
              </a:xfrm>
              <a:prstGeom prst="rect">
                <a:avLst/>
              </a:prstGeom>
              <a:solidFill>
                <a:srgbClr val="FFFFFF"/>
              </a:solidFill>
              <a:ln cap="flat" cmpd="sng" w="12700">
                <a:solidFill>
                  <a:srgbClr val="E1E4EA"/>
                </a:solidFill>
                <a:prstDash val="solid"/>
                <a:miter lim="800000"/>
                <a:headEnd len="sm" w="sm" type="none"/>
                <a:tailEnd len="sm" w="sm" type="none"/>
              </a:ln>
              <a:effectLst>
                <a:outerShdw blurRad="63500" rotWithShape="0" algn="ctr">
                  <a:srgbClr val="777D9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pic>
          <p:nvPicPr>
            <p:cNvPr id="191" name="Google Shape;191;p32"/>
            <p:cNvPicPr preferRelativeResize="0"/>
            <p:nvPr/>
          </p:nvPicPr>
          <p:blipFill rotWithShape="1">
            <a:blip r:embed="rId4">
              <a:alphaModFix/>
            </a:blip>
            <a:srcRect b="0" l="0" r="0" t="0"/>
            <a:stretch/>
          </p:blipFill>
          <p:spPr>
            <a:xfrm>
              <a:off x="3553978" y="1927682"/>
              <a:ext cx="816718" cy="736160"/>
            </a:xfrm>
            <a:prstGeom prst="rect">
              <a:avLst/>
            </a:prstGeom>
            <a:noFill/>
            <a:ln>
              <a:noFill/>
            </a:ln>
          </p:spPr>
        </p:pic>
        <p:pic>
          <p:nvPicPr>
            <p:cNvPr id="192" name="Google Shape;192;p32"/>
            <p:cNvPicPr preferRelativeResize="0"/>
            <p:nvPr/>
          </p:nvPicPr>
          <p:blipFill rotWithShape="1">
            <a:blip r:embed="rId5">
              <a:alphaModFix/>
            </a:blip>
            <a:srcRect b="0" l="0" r="0" t="0"/>
            <a:stretch/>
          </p:blipFill>
          <p:spPr>
            <a:xfrm>
              <a:off x="5578754" y="1927682"/>
              <a:ext cx="544311" cy="736159"/>
            </a:xfrm>
            <a:prstGeom prst="rect">
              <a:avLst/>
            </a:prstGeom>
            <a:noFill/>
            <a:ln>
              <a:noFill/>
            </a:ln>
          </p:spPr>
        </p:pic>
        <p:pic>
          <p:nvPicPr>
            <p:cNvPr id="193" name="Google Shape;193;p32"/>
            <p:cNvPicPr preferRelativeResize="0"/>
            <p:nvPr/>
          </p:nvPicPr>
          <p:blipFill rotWithShape="1">
            <a:blip r:embed="rId6">
              <a:alphaModFix/>
            </a:blip>
            <a:srcRect b="0" l="0" r="0" t="0"/>
            <a:stretch/>
          </p:blipFill>
          <p:spPr>
            <a:xfrm>
              <a:off x="6386837" y="3955572"/>
              <a:ext cx="816718" cy="560883"/>
            </a:xfrm>
            <a:prstGeom prst="rect">
              <a:avLst/>
            </a:prstGeom>
            <a:noFill/>
            <a:ln>
              <a:noFill/>
            </a:ln>
          </p:spPr>
        </p:pic>
        <p:pic>
          <p:nvPicPr>
            <p:cNvPr id="194" name="Google Shape;194;p32"/>
            <p:cNvPicPr preferRelativeResize="0"/>
            <p:nvPr/>
          </p:nvPicPr>
          <p:blipFill rotWithShape="1">
            <a:blip r:embed="rId7">
              <a:alphaModFix/>
            </a:blip>
            <a:srcRect b="0" l="0" r="0" t="0"/>
            <a:stretch/>
          </p:blipFill>
          <p:spPr>
            <a:xfrm>
              <a:off x="4546451" y="3867934"/>
              <a:ext cx="720344" cy="736160"/>
            </a:xfrm>
            <a:prstGeom prst="rect">
              <a:avLst/>
            </a:prstGeom>
            <a:noFill/>
            <a:ln>
              <a:noFill/>
            </a:ln>
          </p:spPr>
        </p:pic>
        <p:sp>
          <p:nvSpPr>
            <p:cNvPr id="195" name="Google Shape;195;p32"/>
            <p:cNvSpPr/>
            <p:nvPr/>
          </p:nvSpPr>
          <p:spPr>
            <a:xfrm>
              <a:off x="3126238" y="2887968"/>
              <a:ext cx="1672200" cy="37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fr" sz="1000" u="none" cap="none" strike="noStrike">
                  <a:solidFill>
                    <a:srgbClr val="2E2F5E"/>
                  </a:solidFill>
                  <a:latin typeface="Open Sans"/>
                  <a:ea typeface="Open Sans"/>
                  <a:cs typeface="Open Sans"/>
                  <a:sym typeface="Open Sans"/>
                </a:rPr>
                <a:t>BILLETTERIE</a:t>
              </a:r>
              <a:br>
                <a:rPr b="1" i="0" lang="fr" sz="1000" u="none" cap="none" strike="noStrike">
                  <a:solidFill>
                    <a:srgbClr val="2E2F5E"/>
                  </a:solidFill>
                  <a:latin typeface="Open Sans"/>
                  <a:ea typeface="Open Sans"/>
                  <a:cs typeface="Open Sans"/>
                  <a:sym typeface="Open Sans"/>
                </a:rPr>
              </a:br>
              <a:r>
                <a:rPr b="1" i="0" lang="fr" sz="1000" u="none" cap="none" strike="noStrike">
                  <a:solidFill>
                    <a:srgbClr val="2E2F5E"/>
                  </a:solidFill>
                  <a:latin typeface="Open Sans"/>
                  <a:ea typeface="Open Sans"/>
                  <a:cs typeface="Open Sans"/>
                  <a:sym typeface="Open Sans"/>
                </a:rPr>
                <a:t>EN LIGNE</a:t>
              </a:r>
              <a:endParaRPr i="0" sz="1200" u="none" cap="none" strike="noStrike">
                <a:solidFill>
                  <a:srgbClr val="000000"/>
                </a:solidFill>
                <a:latin typeface="Open Sans"/>
                <a:ea typeface="Open Sans"/>
                <a:cs typeface="Open Sans"/>
                <a:sym typeface="Open Sans"/>
              </a:endParaRPr>
            </a:p>
          </p:txBody>
        </p:sp>
        <p:sp>
          <p:nvSpPr>
            <p:cNvPr id="196" name="Google Shape;196;p32"/>
            <p:cNvSpPr/>
            <p:nvPr/>
          </p:nvSpPr>
          <p:spPr>
            <a:xfrm>
              <a:off x="5014810" y="2887968"/>
              <a:ext cx="1672200" cy="37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fr" sz="1000" u="none" cap="none" strike="noStrike">
                  <a:solidFill>
                    <a:srgbClr val="2E2F5E"/>
                  </a:solidFill>
                  <a:latin typeface="Open Sans"/>
                  <a:ea typeface="Open Sans"/>
                  <a:cs typeface="Open Sans"/>
                  <a:sym typeface="Open Sans"/>
                </a:rPr>
                <a:t>GESTIONNAIRE DE COTISATION</a:t>
              </a:r>
              <a:endParaRPr i="0" sz="1200" u="none" cap="none" strike="noStrike">
                <a:solidFill>
                  <a:srgbClr val="000000"/>
                </a:solidFill>
                <a:latin typeface="Open Sans"/>
                <a:ea typeface="Open Sans"/>
                <a:cs typeface="Open Sans"/>
                <a:sym typeface="Open Sans"/>
              </a:endParaRPr>
            </a:p>
          </p:txBody>
        </p:sp>
        <p:sp>
          <p:nvSpPr>
            <p:cNvPr id="197" name="Google Shape;197;p32"/>
            <p:cNvSpPr/>
            <p:nvPr/>
          </p:nvSpPr>
          <p:spPr>
            <a:xfrm>
              <a:off x="4066790" y="4770753"/>
              <a:ext cx="1672200" cy="37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fr" sz="1000" u="none" cap="none" strike="noStrike">
                  <a:solidFill>
                    <a:srgbClr val="2E2F5E"/>
                  </a:solidFill>
                  <a:latin typeface="Open Sans"/>
                  <a:ea typeface="Open Sans"/>
                  <a:cs typeface="Open Sans"/>
                  <a:sym typeface="Open Sans"/>
                </a:rPr>
                <a:t>FORMULAIRE DE</a:t>
              </a:r>
              <a:endParaRPr i="0" sz="1200" u="none" cap="none" strike="noStrike">
                <a:solidFill>
                  <a:srgbClr val="00000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rPr b="1" i="0" lang="fr" sz="1000" u="none" cap="none" strike="noStrike">
                  <a:solidFill>
                    <a:srgbClr val="2E2F5E"/>
                  </a:solidFill>
                  <a:latin typeface="Open Sans"/>
                  <a:ea typeface="Open Sans"/>
                  <a:cs typeface="Open Sans"/>
                  <a:sym typeface="Open Sans"/>
                </a:rPr>
                <a:t>DON</a:t>
              </a:r>
              <a:endParaRPr i="0" sz="1200" u="none" cap="none" strike="noStrike">
                <a:solidFill>
                  <a:srgbClr val="000000"/>
                </a:solidFill>
                <a:latin typeface="Open Sans"/>
                <a:ea typeface="Open Sans"/>
                <a:cs typeface="Open Sans"/>
                <a:sym typeface="Open Sans"/>
              </a:endParaRPr>
            </a:p>
          </p:txBody>
        </p:sp>
        <p:sp>
          <p:nvSpPr>
            <p:cNvPr id="198" name="Google Shape;198;p32"/>
            <p:cNvSpPr/>
            <p:nvPr/>
          </p:nvSpPr>
          <p:spPr>
            <a:xfrm>
              <a:off x="5955363" y="4770753"/>
              <a:ext cx="1672200" cy="37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fr" sz="1000" u="none" cap="none" strike="noStrike">
                  <a:solidFill>
                    <a:srgbClr val="2E2F5E"/>
                  </a:solidFill>
                  <a:latin typeface="Open Sans"/>
                  <a:ea typeface="Open Sans"/>
                  <a:cs typeface="Open Sans"/>
                  <a:sym typeface="Open Sans"/>
                </a:rPr>
                <a:t>CAMPAGNE DE CROWDFUNDING</a:t>
              </a:r>
              <a:endParaRPr i="0" sz="1200" u="none" cap="none" strike="noStrike">
                <a:solidFill>
                  <a:srgbClr val="000000"/>
                </a:solidFill>
                <a:latin typeface="Open Sans"/>
                <a:ea typeface="Open Sans"/>
                <a:cs typeface="Open Sans"/>
                <a:sym typeface="Open Sans"/>
              </a:endParaRPr>
            </a:p>
          </p:txBody>
        </p:sp>
        <p:sp>
          <p:nvSpPr>
            <p:cNvPr id="199" name="Google Shape;199;p32"/>
            <p:cNvSpPr/>
            <p:nvPr/>
          </p:nvSpPr>
          <p:spPr>
            <a:xfrm>
              <a:off x="6903381" y="1695915"/>
              <a:ext cx="1672200" cy="1736400"/>
            </a:xfrm>
            <a:prstGeom prst="rect">
              <a:avLst/>
            </a:prstGeom>
            <a:solidFill>
              <a:srgbClr val="FFFFFF"/>
            </a:solidFill>
            <a:ln cap="flat" cmpd="sng" w="12700">
              <a:solidFill>
                <a:srgbClr val="E1E4EA"/>
              </a:solidFill>
              <a:prstDash val="solid"/>
              <a:miter lim="800000"/>
              <a:headEnd len="sm" w="sm" type="none"/>
              <a:tailEnd len="sm" w="sm" type="none"/>
            </a:ln>
            <a:effectLst>
              <a:outerShdw blurRad="63500" rotWithShape="0" algn="ctr">
                <a:srgbClr val="777D9C">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00" name="Google Shape;200;p32"/>
            <p:cNvPicPr preferRelativeResize="0"/>
            <p:nvPr/>
          </p:nvPicPr>
          <p:blipFill rotWithShape="1">
            <a:blip r:embed="rId8">
              <a:alphaModFix/>
            </a:blip>
            <a:srcRect b="0" l="0" r="0" t="0"/>
            <a:stretch/>
          </p:blipFill>
          <p:spPr>
            <a:xfrm>
              <a:off x="7331122" y="2014485"/>
              <a:ext cx="816718" cy="562552"/>
            </a:xfrm>
            <a:prstGeom prst="rect">
              <a:avLst/>
            </a:prstGeom>
            <a:noFill/>
            <a:ln>
              <a:noFill/>
            </a:ln>
          </p:spPr>
        </p:pic>
        <p:sp>
          <p:nvSpPr>
            <p:cNvPr id="201" name="Google Shape;201;p32"/>
            <p:cNvSpPr/>
            <p:nvPr/>
          </p:nvSpPr>
          <p:spPr>
            <a:xfrm>
              <a:off x="6903381" y="2887968"/>
              <a:ext cx="1672200" cy="37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fr" sz="1000" u="none" cap="none" strike="noStrike">
                  <a:solidFill>
                    <a:srgbClr val="2E2F5E"/>
                  </a:solidFill>
                  <a:latin typeface="Open Sans"/>
                  <a:ea typeface="Open Sans"/>
                  <a:cs typeface="Open Sans"/>
                  <a:sym typeface="Open Sans"/>
                </a:rPr>
                <a:t>FORMULAIRE DE PAIEMENT</a:t>
              </a:r>
              <a:endParaRPr i="0" sz="1200" u="none" cap="none" strike="noStrike">
                <a:solidFill>
                  <a:srgbClr val="000000"/>
                </a:solidFill>
                <a:latin typeface="Open Sans"/>
                <a:ea typeface="Open Sans"/>
                <a:cs typeface="Open Sans"/>
                <a:sym typeface="Open Sans"/>
              </a:endParaRPr>
            </a:p>
          </p:txBody>
        </p:sp>
      </p:grpSp>
      <p:sp>
        <p:nvSpPr>
          <p:cNvPr id="202" name="Google Shape;202;p32"/>
          <p:cNvSpPr/>
          <p:nvPr/>
        </p:nvSpPr>
        <p:spPr>
          <a:xfrm>
            <a:off x="2594075" y="359350"/>
            <a:ext cx="2624400" cy="114600"/>
          </a:xfrm>
          <a:prstGeom prst="roundRect">
            <a:avLst>
              <a:gd fmla="val 50000" name="adj"/>
            </a:avLst>
          </a:prstGeom>
          <a:solidFill>
            <a:srgbClr val="49D38A">
              <a:alpha val="494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203" name="Google Shape;203;p32"/>
          <p:cNvSpPr/>
          <p:nvPr/>
        </p:nvSpPr>
        <p:spPr>
          <a:xfrm>
            <a:off x="1690616" y="142819"/>
            <a:ext cx="57630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0" i="0" lang="fr" sz="2100" u="none" cap="none" strike="noStrike">
                <a:solidFill>
                  <a:srgbClr val="2E2F5E"/>
                </a:solidFill>
                <a:latin typeface="Open Sans ExtraBold"/>
                <a:ea typeface="Open Sans ExtraBold"/>
                <a:cs typeface="Open Sans ExtraBold"/>
                <a:sym typeface="Open Sans ExtraBold"/>
              </a:rPr>
              <a:t>Des</a:t>
            </a:r>
            <a:r>
              <a:rPr lang="fr" sz="2100">
                <a:solidFill>
                  <a:schemeClr val="dk1"/>
                </a:solidFill>
                <a:latin typeface="Open Sans ExtraBold"/>
                <a:ea typeface="Open Sans ExtraBold"/>
                <a:cs typeface="Open Sans ExtraBold"/>
                <a:sym typeface="Open Sans ExtraBold"/>
              </a:rPr>
              <a:t> </a:t>
            </a:r>
            <a:r>
              <a:rPr lang="fr" sz="2100">
                <a:solidFill>
                  <a:srgbClr val="4C40CF"/>
                </a:solidFill>
                <a:latin typeface="Open Sans ExtraBold"/>
                <a:ea typeface="Open Sans ExtraBold"/>
                <a:cs typeface="Open Sans ExtraBold"/>
                <a:sym typeface="Open Sans ExtraBold"/>
              </a:rPr>
              <a:t>outils de paiement </a:t>
            </a:r>
            <a:r>
              <a:rPr lang="fr" sz="2100">
                <a:solidFill>
                  <a:srgbClr val="2E2F5E"/>
                </a:solidFill>
                <a:latin typeface="Open Sans ExtraBold"/>
                <a:ea typeface="Open Sans ExtraBold"/>
                <a:cs typeface="Open Sans ExtraBold"/>
                <a:sym typeface="Open Sans ExtraBold"/>
              </a:rPr>
              <a:t>créés avec et pour les associations</a:t>
            </a:r>
            <a:endParaRPr b="0" i="0" sz="2100" u="none" cap="none" strike="noStrike">
              <a:solidFill>
                <a:srgbClr val="2E2F5E"/>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3"/>
          <p:cNvPicPr preferRelativeResize="0"/>
          <p:nvPr/>
        </p:nvPicPr>
        <p:blipFill>
          <a:blip r:embed="rId3">
            <a:alphaModFix/>
          </a:blip>
          <a:stretch>
            <a:fillRect/>
          </a:stretch>
        </p:blipFill>
        <p:spPr>
          <a:xfrm>
            <a:off x="0" y="0"/>
            <a:ext cx="9144000" cy="5143500"/>
          </a:xfrm>
          <a:prstGeom prst="rect">
            <a:avLst/>
          </a:prstGeom>
          <a:noFill/>
          <a:ln>
            <a:noFill/>
          </a:ln>
        </p:spPr>
      </p:pic>
      <p:sp>
        <p:nvSpPr>
          <p:cNvPr id="209" name="Google Shape;209;p33"/>
          <p:cNvSpPr txBox="1"/>
          <p:nvPr/>
        </p:nvSpPr>
        <p:spPr>
          <a:xfrm>
            <a:off x="-1154725" y="3621694"/>
            <a:ext cx="73386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210" name="Google Shape;210;p33"/>
          <p:cNvPicPr preferRelativeResize="0"/>
          <p:nvPr/>
        </p:nvPicPr>
        <p:blipFill rotWithShape="1">
          <a:blip r:embed="rId4">
            <a:alphaModFix/>
          </a:blip>
          <a:srcRect b="10769" l="9172" r="640" t="6891"/>
          <a:stretch/>
        </p:blipFill>
        <p:spPr>
          <a:xfrm>
            <a:off x="0" y="1011550"/>
            <a:ext cx="3641574" cy="3324524"/>
          </a:xfrm>
          <a:prstGeom prst="rect">
            <a:avLst/>
          </a:prstGeom>
          <a:noFill/>
          <a:ln>
            <a:noFill/>
          </a:ln>
        </p:spPr>
      </p:pic>
      <p:sp>
        <p:nvSpPr>
          <p:cNvPr id="211" name="Google Shape;211;p33"/>
          <p:cNvSpPr txBox="1"/>
          <p:nvPr/>
        </p:nvSpPr>
        <p:spPr>
          <a:xfrm>
            <a:off x="3197100" y="906100"/>
            <a:ext cx="4854600" cy="3752700"/>
          </a:xfrm>
          <a:prstGeom prst="rect">
            <a:avLst/>
          </a:prstGeom>
          <a:noFill/>
          <a:ln>
            <a:noFill/>
          </a:ln>
        </p:spPr>
        <p:txBody>
          <a:bodyPr anchorCtr="0" anchor="ctr" bIns="45700" lIns="91425" spcFirstLastPara="1" rIns="91425" wrap="square" tIns="45700">
            <a:spAutoFit/>
          </a:bodyPr>
          <a:lstStyle/>
          <a:p>
            <a:pPr indent="0" lvl="0" marL="0" marR="0" rtl="0" algn="just">
              <a:lnSpc>
                <a:spcPct val="120000"/>
              </a:lnSpc>
              <a:spcBef>
                <a:spcPts val="0"/>
              </a:spcBef>
              <a:spcAft>
                <a:spcPts val="0"/>
              </a:spcAft>
              <a:buClr>
                <a:srgbClr val="000000"/>
              </a:buClr>
              <a:buSzPts val="1100"/>
              <a:buFont typeface="Arial"/>
              <a:buNone/>
            </a:pPr>
            <a:r>
              <a:rPr lang="fr" sz="1000">
                <a:solidFill>
                  <a:srgbClr val="707097"/>
                </a:solidFill>
                <a:latin typeface="Open Sans"/>
                <a:ea typeface="Open Sans"/>
                <a:cs typeface="Open Sans"/>
                <a:sym typeface="Open Sans"/>
              </a:rPr>
              <a:t>HelloAsso est accessible à </a:t>
            </a:r>
            <a:r>
              <a:rPr b="1" lang="fr" sz="1000">
                <a:solidFill>
                  <a:srgbClr val="707097"/>
                </a:solidFill>
                <a:latin typeface="Open Sans"/>
                <a:ea typeface="Open Sans"/>
                <a:cs typeface="Open Sans"/>
                <a:sym typeface="Open Sans"/>
              </a:rPr>
              <a:t>toutes les associations </a:t>
            </a:r>
            <a:r>
              <a:rPr lang="fr" sz="1000">
                <a:solidFill>
                  <a:srgbClr val="707097"/>
                </a:solidFill>
                <a:latin typeface="Open Sans"/>
                <a:ea typeface="Open Sans"/>
                <a:cs typeface="Open Sans"/>
                <a:sym typeface="Open Sans"/>
              </a:rPr>
              <a:t>quelle que soit leur taille ou leur budget, </a:t>
            </a:r>
            <a:r>
              <a:rPr b="1" lang="fr" sz="1000">
                <a:solidFill>
                  <a:srgbClr val="707097"/>
                </a:solidFill>
                <a:latin typeface="Open Sans"/>
                <a:ea typeface="Open Sans"/>
                <a:cs typeface="Open Sans"/>
                <a:sym typeface="Open Sans"/>
              </a:rPr>
              <a:t>sans frais, ni commission, ni abonnement</a:t>
            </a:r>
            <a:r>
              <a:rPr lang="fr" sz="1000">
                <a:solidFill>
                  <a:srgbClr val="707097"/>
                </a:solidFill>
                <a:latin typeface="Open Sans"/>
                <a:ea typeface="Open Sans"/>
                <a:cs typeface="Open Sans"/>
                <a:sym typeface="Open Sans"/>
              </a:rPr>
              <a:t>.</a:t>
            </a:r>
            <a:endParaRPr i="0" sz="1000" u="none" cap="none" strike="noStrike">
              <a:solidFill>
                <a:srgbClr val="000000"/>
              </a:solidFill>
              <a:latin typeface="Open Sans"/>
              <a:ea typeface="Open Sans"/>
              <a:cs typeface="Open Sans"/>
              <a:sym typeface="Open Sans"/>
            </a:endParaRPr>
          </a:p>
          <a:p>
            <a:pPr indent="0" lvl="0" marL="0" marR="0" rtl="0" algn="just">
              <a:lnSpc>
                <a:spcPct val="120000"/>
              </a:lnSpc>
              <a:spcBef>
                <a:spcPts val="0"/>
              </a:spcBef>
              <a:spcAft>
                <a:spcPts val="0"/>
              </a:spcAft>
              <a:buClr>
                <a:srgbClr val="000000"/>
              </a:buClr>
              <a:buSzPts val="1100"/>
              <a:buFont typeface="Arial"/>
              <a:buNone/>
            </a:pPr>
            <a:r>
              <a:t/>
            </a:r>
            <a:endParaRPr i="0" sz="1000" u="none" cap="none" strike="noStrike">
              <a:solidFill>
                <a:srgbClr val="2E2F5E"/>
              </a:solidFill>
              <a:latin typeface="Open Sans Light"/>
              <a:ea typeface="Open Sans Light"/>
              <a:cs typeface="Open Sans Light"/>
              <a:sym typeface="Open Sans Light"/>
            </a:endParaRPr>
          </a:p>
          <a:p>
            <a:pPr indent="0" lvl="0" marL="0" marR="0" rtl="0" algn="just">
              <a:lnSpc>
                <a:spcPct val="120000"/>
              </a:lnSpc>
              <a:spcBef>
                <a:spcPts val="0"/>
              </a:spcBef>
              <a:spcAft>
                <a:spcPts val="0"/>
              </a:spcAft>
              <a:buClr>
                <a:srgbClr val="000000"/>
              </a:buClr>
              <a:buSzPts val="1100"/>
              <a:buFont typeface="Arial"/>
              <a:buNone/>
            </a:pPr>
            <a:r>
              <a:rPr b="1" lang="fr" sz="1300">
                <a:solidFill>
                  <a:srgbClr val="2E2F5E"/>
                </a:solidFill>
                <a:latin typeface="Open Sans"/>
                <a:ea typeface="Open Sans"/>
                <a:cs typeface="Open Sans"/>
                <a:sym typeface="Open Sans"/>
              </a:rPr>
              <a:t>Nous avons fait le choix d’un</a:t>
            </a:r>
            <a:r>
              <a:rPr b="1" i="0" lang="fr" sz="1000" u="none" cap="none" strike="noStrike">
                <a:solidFill>
                  <a:srgbClr val="2E2F5E"/>
                </a:solidFill>
                <a:latin typeface="Open Sans"/>
                <a:ea typeface="Open Sans"/>
                <a:cs typeface="Open Sans"/>
                <a:sym typeface="Open Sans"/>
              </a:rPr>
              <a:t> </a:t>
            </a:r>
            <a:r>
              <a:rPr b="1" lang="fr" sz="1300">
                <a:solidFill>
                  <a:srgbClr val="4C40CF"/>
                </a:solidFill>
                <a:latin typeface="Open Sans"/>
                <a:ea typeface="Open Sans"/>
                <a:cs typeface="Open Sans"/>
                <a:sym typeface="Open Sans"/>
              </a:rPr>
              <a:t>modèle économique alternatif.</a:t>
            </a:r>
            <a:endParaRPr i="0" sz="1000" u="none" cap="none" strike="noStrike">
              <a:solidFill>
                <a:srgbClr val="2E2F5E"/>
              </a:solidFill>
              <a:latin typeface="Open Sans SemiBold"/>
              <a:ea typeface="Open Sans SemiBold"/>
              <a:cs typeface="Open Sans SemiBold"/>
              <a:sym typeface="Open Sans SemiBold"/>
            </a:endParaRPr>
          </a:p>
          <a:p>
            <a:pPr indent="0" lvl="0" marL="0" marR="0" rtl="0" algn="just">
              <a:lnSpc>
                <a:spcPct val="120000"/>
              </a:lnSpc>
              <a:spcBef>
                <a:spcPts val="1000"/>
              </a:spcBef>
              <a:spcAft>
                <a:spcPts val="0"/>
              </a:spcAft>
              <a:buClr>
                <a:srgbClr val="000000"/>
              </a:buClr>
              <a:buSzPts val="1100"/>
              <a:buFont typeface="Arial"/>
              <a:buNone/>
            </a:pPr>
            <a:r>
              <a:rPr lang="fr" sz="1000">
                <a:solidFill>
                  <a:srgbClr val="707097"/>
                </a:solidFill>
                <a:latin typeface="Open Sans"/>
                <a:ea typeface="Open Sans"/>
                <a:cs typeface="Open Sans"/>
                <a:sym typeface="Open Sans"/>
              </a:rPr>
              <a:t>HelloAsso développe et met à disposition ses technologies de paiement et son accompagnement à plus de </a:t>
            </a:r>
            <a:r>
              <a:rPr b="1" lang="fr" sz="1000">
                <a:solidFill>
                  <a:srgbClr val="707097"/>
                </a:solidFill>
                <a:latin typeface="Open Sans"/>
                <a:ea typeface="Open Sans"/>
                <a:cs typeface="Open Sans"/>
                <a:sym typeface="Open Sans"/>
              </a:rPr>
              <a:t>170 000 clubs, associations, et fédérations </a:t>
            </a:r>
            <a:r>
              <a:rPr lang="fr" sz="1000">
                <a:solidFill>
                  <a:srgbClr val="707097"/>
                </a:solidFill>
                <a:latin typeface="Open Sans"/>
                <a:ea typeface="Open Sans"/>
                <a:cs typeface="Open Sans"/>
                <a:sym typeface="Open Sans"/>
              </a:rPr>
              <a:t>gratuitement.</a:t>
            </a:r>
            <a:endParaRPr sz="1000">
              <a:solidFill>
                <a:srgbClr val="707097"/>
              </a:solidFill>
              <a:latin typeface="Open Sans"/>
              <a:ea typeface="Open Sans"/>
              <a:cs typeface="Open Sans"/>
              <a:sym typeface="Open Sans"/>
            </a:endParaRPr>
          </a:p>
          <a:p>
            <a:pPr indent="0" lvl="0" marL="0" marR="0" rtl="0" algn="just">
              <a:lnSpc>
                <a:spcPct val="120000"/>
              </a:lnSpc>
              <a:spcBef>
                <a:spcPts val="1000"/>
              </a:spcBef>
              <a:spcAft>
                <a:spcPts val="0"/>
              </a:spcAft>
              <a:buClr>
                <a:srgbClr val="000000"/>
              </a:buClr>
              <a:buSzPts val="1100"/>
              <a:buFont typeface="Arial"/>
              <a:buNone/>
            </a:pPr>
            <a:r>
              <a:rPr lang="fr" sz="1000">
                <a:solidFill>
                  <a:srgbClr val="707097"/>
                </a:solidFill>
                <a:latin typeface="Open Sans"/>
                <a:ea typeface="Open Sans"/>
                <a:cs typeface="Open Sans"/>
                <a:sym typeface="Open Sans"/>
              </a:rPr>
              <a:t>Mais parce que même le paiement en ligne a un coût, nous proposons aux particuliers de laisser une </a:t>
            </a:r>
            <a:r>
              <a:rPr b="1" lang="fr" sz="1000">
                <a:solidFill>
                  <a:srgbClr val="707097"/>
                </a:solidFill>
                <a:latin typeface="Open Sans"/>
                <a:ea typeface="Open Sans"/>
                <a:cs typeface="Open Sans"/>
                <a:sym typeface="Open Sans"/>
              </a:rPr>
              <a:t>contribution optionnelle et volontaire</a:t>
            </a:r>
            <a:r>
              <a:rPr lang="fr" sz="1000">
                <a:solidFill>
                  <a:srgbClr val="707097"/>
                </a:solidFill>
                <a:latin typeface="Open Sans"/>
                <a:ea typeface="Open Sans"/>
                <a:cs typeface="Open Sans"/>
                <a:sym typeface="Open Sans"/>
              </a:rPr>
              <a:t> au moment de leurs paiements pour assurer notre fonctionnement. </a:t>
            </a:r>
            <a:endParaRPr i="0" sz="1000" u="none" cap="none" strike="noStrike">
              <a:solidFill>
                <a:srgbClr val="000000"/>
              </a:solidFill>
              <a:latin typeface="Open Sans"/>
              <a:ea typeface="Open Sans"/>
              <a:cs typeface="Open Sans"/>
              <a:sym typeface="Open Sans"/>
            </a:endParaRPr>
          </a:p>
          <a:p>
            <a:pPr indent="0" lvl="0" marL="0" marR="0" rtl="0" algn="just">
              <a:lnSpc>
                <a:spcPct val="120000"/>
              </a:lnSpc>
              <a:spcBef>
                <a:spcPts val="0"/>
              </a:spcBef>
              <a:spcAft>
                <a:spcPts val="0"/>
              </a:spcAft>
              <a:buClr>
                <a:srgbClr val="000000"/>
              </a:buClr>
              <a:buSzPts val="1100"/>
              <a:buFont typeface="Arial"/>
              <a:buNone/>
            </a:pPr>
            <a:r>
              <a:t/>
            </a:r>
            <a:endParaRPr i="0" sz="1000" u="none" cap="none" strike="noStrike">
              <a:solidFill>
                <a:srgbClr val="2E2F5E"/>
              </a:solidFill>
              <a:latin typeface="Open Sans SemiBold"/>
              <a:ea typeface="Open Sans SemiBold"/>
              <a:cs typeface="Open Sans SemiBold"/>
              <a:sym typeface="Open Sans SemiBold"/>
            </a:endParaRPr>
          </a:p>
          <a:p>
            <a:pPr indent="0" lvl="0" marL="0" marR="0" rtl="0" algn="just">
              <a:lnSpc>
                <a:spcPct val="120000"/>
              </a:lnSpc>
              <a:spcBef>
                <a:spcPts val="0"/>
              </a:spcBef>
              <a:spcAft>
                <a:spcPts val="0"/>
              </a:spcAft>
              <a:buClr>
                <a:srgbClr val="000000"/>
              </a:buClr>
              <a:buSzPts val="1100"/>
              <a:buFont typeface="Arial"/>
              <a:buNone/>
            </a:pPr>
            <a:r>
              <a:rPr b="1" lang="fr" sz="1300">
                <a:solidFill>
                  <a:srgbClr val="2E2F5E"/>
                </a:solidFill>
                <a:latin typeface="Open Sans"/>
                <a:ea typeface="Open Sans"/>
                <a:cs typeface="Open Sans"/>
                <a:sym typeface="Open Sans"/>
              </a:rPr>
              <a:t>C’est là notre</a:t>
            </a:r>
            <a:r>
              <a:rPr b="1" lang="fr" sz="1300">
                <a:solidFill>
                  <a:srgbClr val="4C40CF"/>
                </a:solidFill>
                <a:latin typeface="Open Sans"/>
                <a:ea typeface="Open Sans"/>
                <a:cs typeface="Open Sans"/>
                <a:sym typeface="Open Sans"/>
              </a:rPr>
              <a:t> unique</a:t>
            </a:r>
            <a:r>
              <a:rPr b="1" i="0" lang="fr" sz="1000" u="none" cap="none" strike="noStrike">
                <a:solidFill>
                  <a:srgbClr val="2E2F5E"/>
                </a:solidFill>
                <a:latin typeface="Open Sans"/>
                <a:ea typeface="Open Sans"/>
                <a:cs typeface="Open Sans"/>
                <a:sym typeface="Open Sans"/>
              </a:rPr>
              <a:t> </a:t>
            </a:r>
            <a:r>
              <a:rPr b="1" lang="fr" sz="1300">
                <a:solidFill>
                  <a:srgbClr val="2E2F5E"/>
                </a:solidFill>
                <a:latin typeface="Open Sans"/>
                <a:ea typeface="Open Sans"/>
                <a:cs typeface="Open Sans"/>
                <a:sym typeface="Open Sans"/>
              </a:rPr>
              <a:t>source de revenus ! </a:t>
            </a:r>
            <a:endParaRPr i="0" sz="1000" u="none" cap="none" strike="noStrike">
              <a:solidFill>
                <a:srgbClr val="2E2F5E"/>
              </a:solidFill>
              <a:latin typeface="Open Sans SemiBold"/>
              <a:ea typeface="Open Sans SemiBold"/>
              <a:cs typeface="Open Sans SemiBold"/>
              <a:sym typeface="Open Sans SemiBold"/>
            </a:endParaRPr>
          </a:p>
          <a:p>
            <a:pPr indent="0" lvl="0" marL="0" marR="0" rtl="0" algn="just">
              <a:lnSpc>
                <a:spcPct val="120000"/>
              </a:lnSpc>
              <a:spcBef>
                <a:spcPts val="1000"/>
              </a:spcBef>
              <a:spcAft>
                <a:spcPts val="0"/>
              </a:spcAft>
              <a:buClr>
                <a:srgbClr val="000000"/>
              </a:buClr>
              <a:buSzPts val="1100"/>
              <a:buFont typeface="Arial"/>
              <a:buNone/>
            </a:pPr>
            <a:r>
              <a:rPr lang="fr" sz="1000">
                <a:solidFill>
                  <a:srgbClr val="707097"/>
                </a:solidFill>
                <a:latin typeface="Open Sans"/>
                <a:ea typeface="Open Sans"/>
                <a:cs typeface="Open Sans"/>
                <a:sym typeface="Open Sans"/>
              </a:rPr>
              <a:t>Aujourd’hui, </a:t>
            </a:r>
            <a:r>
              <a:rPr b="1" lang="fr" sz="1000">
                <a:solidFill>
                  <a:srgbClr val="707097"/>
                </a:solidFill>
                <a:latin typeface="Open Sans"/>
                <a:ea typeface="Open Sans"/>
                <a:cs typeface="Open Sans"/>
                <a:sym typeface="Open Sans"/>
              </a:rPr>
              <a:t>une personne sur deux contribue</a:t>
            </a:r>
            <a:r>
              <a:rPr lang="fr" sz="1000">
                <a:solidFill>
                  <a:srgbClr val="707097"/>
                </a:solidFill>
                <a:latin typeface="Open Sans"/>
                <a:ea typeface="Open Sans"/>
                <a:cs typeface="Open Sans"/>
                <a:sym typeface="Open Sans"/>
              </a:rPr>
              <a:t> à notre fonctionnement et permet aux </a:t>
            </a:r>
            <a:r>
              <a:rPr b="1" lang="fr" sz="1000">
                <a:solidFill>
                  <a:srgbClr val="707097"/>
                </a:solidFill>
                <a:latin typeface="Open Sans"/>
                <a:ea typeface="Open Sans"/>
                <a:cs typeface="Open Sans"/>
                <a:sym typeface="Open Sans"/>
              </a:rPr>
              <a:t>90 collaborateurs </a:t>
            </a:r>
            <a:r>
              <a:rPr lang="fr" sz="1000">
                <a:solidFill>
                  <a:srgbClr val="707097"/>
                </a:solidFill>
                <a:latin typeface="Open Sans"/>
                <a:ea typeface="Open Sans"/>
                <a:cs typeface="Open Sans"/>
                <a:sym typeface="Open Sans"/>
              </a:rPr>
              <a:t>de HelloAsso de faire évoluer nos outils monétiques, de développer de nouveaux services, et d’accompagner nos partenaires associatifs dans tous leurs projets.</a:t>
            </a:r>
            <a:endParaRPr i="0" sz="1000" u="none" cap="none" strike="noStrike">
              <a:solidFill>
                <a:srgbClr val="000000"/>
              </a:solidFill>
              <a:latin typeface="Open Sans"/>
              <a:ea typeface="Open Sans"/>
              <a:cs typeface="Open Sans"/>
              <a:sym typeface="Open Sans"/>
            </a:endParaRPr>
          </a:p>
        </p:txBody>
      </p:sp>
      <p:sp>
        <p:nvSpPr>
          <p:cNvPr id="212" name="Google Shape;212;p33"/>
          <p:cNvSpPr/>
          <p:nvPr/>
        </p:nvSpPr>
        <p:spPr>
          <a:xfrm>
            <a:off x="4731725" y="393025"/>
            <a:ext cx="1482300" cy="156000"/>
          </a:xfrm>
          <a:prstGeom prst="roundRect">
            <a:avLst>
              <a:gd fmla="val 50000" name="adj"/>
            </a:avLst>
          </a:prstGeom>
          <a:solidFill>
            <a:srgbClr val="49D38A">
              <a:alpha val="494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700" u="none" cap="none" strike="noStrike">
              <a:solidFill>
                <a:srgbClr val="FFFFFF"/>
              </a:solidFill>
              <a:latin typeface="Open Sans"/>
              <a:ea typeface="Open Sans"/>
              <a:cs typeface="Open Sans"/>
              <a:sym typeface="Open Sans"/>
            </a:endParaRPr>
          </a:p>
        </p:txBody>
      </p:sp>
      <p:sp>
        <p:nvSpPr>
          <p:cNvPr id="213" name="Google Shape;213;p33"/>
          <p:cNvSpPr/>
          <p:nvPr/>
        </p:nvSpPr>
        <p:spPr>
          <a:xfrm>
            <a:off x="1092300" y="163225"/>
            <a:ext cx="6959400" cy="38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 sz="2100" u="none" cap="none" strike="noStrike">
                <a:solidFill>
                  <a:srgbClr val="2E2F5E"/>
                </a:solidFill>
                <a:latin typeface="Open Sans ExtraBold"/>
                <a:ea typeface="Open Sans ExtraBold"/>
                <a:cs typeface="Open Sans ExtraBold"/>
                <a:sym typeface="Open Sans ExtraBold"/>
              </a:rPr>
              <a:t>Une solution simple et</a:t>
            </a:r>
            <a:r>
              <a:rPr lang="fr" sz="2100">
                <a:solidFill>
                  <a:srgbClr val="4C40CF"/>
                </a:solidFill>
                <a:latin typeface="Open Sans ExtraBold"/>
                <a:ea typeface="Open Sans ExtraBold"/>
                <a:cs typeface="Open Sans ExtraBold"/>
                <a:sym typeface="Open Sans ExtraBold"/>
              </a:rPr>
              <a:t> (vraiment) </a:t>
            </a:r>
            <a:r>
              <a:rPr lang="fr" sz="2100">
                <a:solidFill>
                  <a:srgbClr val="2E2F5E"/>
                </a:solidFill>
                <a:latin typeface="Open Sans ExtraBold"/>
                <a:ea typeface="Open Sans ExtraBold"/>
                <a:cs typeface="Open Sans ExtraBold"/>
                <a:sym typeface="Open Sans ExtraBold"/>
              </a:rPr>
              <a:t>gratuite !</a:t>
            </a:r>
            <a:endParaRPr b="1" i="0" sz="2300" u="none" cap="none" strike="noStrike">
              <a:solidFill>
                <a:srgbClr val="49D38A"/>
              </a:solidFill>
              <a:latin typeface="Open Sans ExtraBold"/>
              <a:ea typeface="Open Sans ExtraBold"/>
              <a:cs typeface="Open Sans ExtraBold"/>
              <a:sym typeface="Open Sans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4"/>
          <p:cNvPicPr preferRelativeResize="0"/>
          <p:nvPr/>
        </p:nvPicPr>
        <p:blipFill>
          <a:blip r:embed="rId3">
            <a:alphaModFix/>
          </a:blip>
          <a:stretch>
            <a:fillRect/>
          </a:stretch>
        </p:blipFill>
        <p:spPr>
          <a:xfrm>
            <a:off x="0" y="0"/>
            <a:ext cx="9144000" cy="5143500"/>
          </a:xfrm>
          <a:prstGeom prst="rect">
            <a:avLst/>
          </a:prstGeom>
          <a:noFill/>
          <a:ln>
            <a:noFill/>
          </a:ln>
        </p:spPr>
      </p:pic>
      <p:sp>
        <p:nvSpPr>
          <p:cNvPr id="219" name="Google Shape;219;p34"/>
          <p:cNvSpPr/>
          <p:nvPr/>
        </p:nvSpPr>
        <p:spPr>
          <a:xfrm>
            <a:off x="3520050" y="2126300"/>
            <a:ext cx="4514700" cy="316500"/>
          </a:xfrm>
          <a:prstGeom prst="roundRect">
            <a:avLst>
              <a:gd fmla="val 50000" name="adj"/>
            </a:avLst>
          </a:prstGeom>
          <a:solidFill>
            <a:srgbClr val="49D38A">
              <a:alpha val="4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220" name="Google Shape;220;p34"/>
          <p:cNvSpPr txBox="1"/>
          <p:nvPr/>
        </p:nvSpPr>
        <p:spPr>
          <a:xfrm>
            <a:off x="1109250" y="1542325"/>
            <a:ext cx="69255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lang="fr" sz="6000">
                <a:solidFill>
                  <a:srgbClr val="2E2F5E"/>
                </a:solidFill>
                <a:latin typeface="Open Sans"/>
                <a:ea typeface="Open Sans"/>
                <a:cs typeface="Open Sans"/>
                <a:sym typeface="Open Sans"/>
              </a:rPr>
              <a:t>Focus</a:t>
            </a:r>
            <a:r>
              <a:rPr b="1" lang="fr" sz="6000">
                <a:solidFill>
                  <a:srgbClr val="4C40CF"/>
                </a:solidFill>
                <a:latin typeface="Open Sans"/>
                <a:ea typeface="Open Sans"/>
                <a:cs typeface="Open Sans"/>
                <a:sym typeface="Open Sans"/>
              </a:rPr>
              <a:t> Calendriers </a:t>
            </a:r>
            <a:r>
              <a:rPr b="1" lang="fr" sz="6000">
                <a:solidFill>
                  <a:srgbClr val="2E2F5E"/>
                </a:solidFill>
                <a:latin typeface="Open Sans"/>
                <a:ea typeface="Open Sans"/>
                <a:cs typeface="Open Sans"/>
                <a:sym typeface="Open Sans"/>
              </a:rPr>
              <a:t>de fin d’année</a:t>
            </a:r>
            <a:endParaRPr b="1" i="0" sz="6000" u="none" cap="none" strike="noStrike">
              <a:solidFill>
                <a:srgbClr val="4C40C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26" name="Google Shape;226;p35"/>
          <p:cNvSpPr txBox="1"/>
          <p:nvPr/>
        </p:nvSpPr>
        <p:spPr>
          <a:xfrm>
            <a:off x="-1154725" y="3621694"/>
            <a:ext cx="73386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7" name="Google Shape;227;p35"/>
          <p:cNvSpPr/>
          <p:nvPr/>
        </p:nvSpPr>
        <p:spPr>
          <a:xfrm>
            <a:off x="1854725" y="411775"/>
            <a:ext cx="3798000" cy="114600"/>
          </a:xfrm>
          <a:prstGeom prst="roundRect">
            <a:avLst>
              <a:gd fmla="val 50000" name="adj"/>
            </a:avLst>
          </a:prstGeom>
          <a:solidFill>
            <a:srgbClr val="49D38A">
              <a:alpha val="494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228" name="Google Shape;228;p35"/>
          <p:cNvSpPr/>
          <p:nvPr/>
        </p:nvSpPr>
        <p:spPr>
          <a:xfrm>
            <a:off x="1317700" y="202725"/>
            <a:ext cx="44922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lang="fr" sz="2100">
                <a:solidFill>
                  <a:srgbClr val="2E2F5E"/>
                </a:solidFill>
                <a:latin typeface="Open Sans ExtraBold"/>
                <a:ea typeface="Open Sans ExtraBold"/>
                <a:cs typeface="Open Sans ExtraBold"/>
                <a:sym typeface="Open Sans ExtraBold"/>
              </a:rPr>
              <a:t>La</a:t>
            </a:r>
            <a:r>
              <a:rPr lang="fr" sz="2100">
                <a:solidFill>
                  <a:schemeClr val="dk1"/>
                </a:solidFill>
                <a:latin typeface="Open Sans ExtraBold"/>
                <a:ea typeface="Open Sans ExtraBold"/>
                <a:cs typeface="Open Sans ExtraBold"/>
                <a:sym typeface="Open Sans ExtraBold"/>
              </a:rPr>
              <a:t> </a:t>
            </a:r>
            <a:r>
              <a:rPr lang="fr" sz="2100">
                <a:solidFill>
                  <a:srgbClr val="4C40CF"/>
                </a:solidFill>
                <a:latin typeface="Open Sans ExtraBold"/>
                <a:ea typeface="Open Sans ExtraBold"/>
                <a:cs typeface="Open Sans ExtraBold"/>
                <a:sym typeface="Open Sans ExtraBold"/>
              </a:rPr>
              <a:t>distribution des calendriers </a:t>
            </a:r>
            <a:r>
              <a:rPr lang="fr" sz="2100">
                <a:solidFill>
                  <a:srgbClr val="2E2F5E"/>
                </a:solidFill>
                <a:latin typeface="Open Sans ExtraBold"/>
                <a:ea typeface="Open Sans ExtraBold"/>
                <a:cs typeface="Open Sans ExtraBold"/>
                <a:sym typeface="Open Sans ExtraBold"/>
              </a:rPr>
              <a:t>en ligne : comment ça marche ? </a:t>
            </a:r>
            <a:endParaRPr b="0" i="0" sz="2100" u="none" cap="none" strike="noStrike">
              <a:solidFill>
                <a:srgbClr val="2E2F5E"/>
              </a:solidFill>
              <a:latin typeface="Arial"/>
              <a:ea typeface="Arial"/>
              <a:cs typeface="Arial"/>
              <a:sym typeface="Arial"/>
            </a:endParaRPr>
          </a:p>
        </p:txBody>
      </p:sp>
      <p:sp>
        <p:nvSpPr>
          <p:cNvPr id="229" name="Google Shape;229;p35"/>
          <p:cNvSpPr/>
          <p:nvPr/>
        </p:nvSpPr>
        <p:spPr>
          <a:xfrm>
            <a:off x="5383976" y="11525"/>
            <a:ext cx="3753183" cy="5150644"/>
          </a:xfrm>
          <a:custGeom>
            <a:rect b="b" l="l" r="r" t="t"/>
            <a:pathLst>
              <a:path extrusionOk="0" h="6867525" w="6229350">
                <a:moveTo>
                  <a:pt x="1047750" y="0"/>
                </a:moveTo>
                <a:lnTo>
                  <a:pt x="6229350" y="9525"/>
                </a:lnTo>
                <a:lnTo>
                  <a:pt x="6229350" y="6867525"/>
                </a:lnTo>
                <a:lnTo>
                  <a:pt x="0" y="6867525"/>
                </a:lnTo>
                <a:lnTo>
                  <a:pt x="1047750" y="0"/>
                </a:lnTo>
                <a:close/>
              </a:path>
            </a:pathLst>
          </a:custGeom>
          <a:blipFill rotWithShape="1">
            <a:blip r:embed="rId4">
              <a:alphaModFix/>
            </a:blip>
            <a:tile algn="ctr" flip="none" tx="2540000" sx="80002" ty="0" sy="80002"/>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30" name="Google Shape;230;p35"/>
          <p:cNvSpPr/>
          <p:nvPr/>
        </p:nvSpPr>
        <p:spPr>
          <a:xfrm>
            <a:off x="5398051" y="0"/>
            <a:ext cx="3753183" cy="5133475"/>
          </a:xfrm>
          <a:custGeom>
            <a:rect b="b" l="l" r="r" t="t"/>
            <a:pathLst>
              <a:path extrusionOk="0" h="6867525" w="6229350">
                <a:moveTo>
                  <a:pt x="1047750" y="0"/>
                </a:moveTo>
                <a:lnTo>
                  <a:pt x="6229350" y="9525"/>
                </a:lnTo>
                <a:lnTo>
                  <a:pt x="6229350" y="6867525"/>
                </a:lnTo>
                <a:lnTo>
                  <a:pt x="0" y="6867525"/>
                </a:lnTo>
                <a:lnTo>
                  <a:pt x="1047750" y="0"/>
                </a:lnTo>
                <a:close/>
              </a:path>
            </a:pathLst>
          </a:custGeom>
          <a:solidFill>
            <a:srgbClr val="2E2F5E">
              <a:alpha val="3373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31" name="Google Shape;231;p35"/>
          <p:cNvSpPr txBox="1"/>
          <p:nvPr/>
        </p:nvSpPr>
        <p:spPr>
          <a:xfrm>
            <a:off x="142250" y="561525"/>
            <a:ext cx="5412900" cy="42600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900"/>
              <a:buFont typeface="Arial"/>
              <a:buNone/>
            </a:pPr>
            <a:r>
              <a:rPr lang="fr" sz="1000">
                <a:solidFill>
                  <a:srgbClr val="707097"/>
                </a:solidFill>
                <a:latin typeface="Open Sans"/>
                <a:ea typeface="Open Sans"/>
                <a:cs typeface="Open Sans"/>
                <a:sym typeface="Open Sans"/>
              </a:rPr>
              <a:t>Grâce à notre outil de </a:t>
            </a:r>
            <a:r>
              <a:rPr b="1" lang="fr" sz="1000">
                <a:solidFill>
                  <a:srgbClr val="707097"/>
                </a:solidFill>
                <a:latin typeface="Open Sans"/>
                <a:ea typeface="Open Sans"/>
                <a:cs typeface="Open Sans"/>
                <a:sym typeface="Open Sans"/>
              </a:rPr>
              <a:t>Formulaire de don</a:t>
            </a:r>
            <a:r>
              <a:rPr lang="fr" sz="1000">
                <a:solidFill>
                  <a:srgbClr val="707097"/>
                </a:solidFill>
                <a:latin typeface="Open Sans"/>
                <a:ea typeface="Open Sans"/>
                <a:cs typeface="Open Sans"/>
                <a:sym typeface="Open Sans"/>
              </a:rPr>
              <a:t>, créez votre formulaire en ligne de votre association et proposez à vos publics la possibilité de s’engager à vos côtés en réalisant un don en ligne. </a:t>
            </a:r>
            <a:endParaRPr sz="1100">
              <a:latin typeface="Open Sans"/>
              <a:ea typeface="Open Sans"/>
              <a:cs typeface="Open Sans"/>
              <a:sym typeface="Open Sans"/>
            </a:endParaRPr>
          </a:p>
          <a:p>
            <a:pPr indent="0" lvl="0" marL="0" marR="0" rtl="0" algn="l">
              <a:lnSpc>
                <a:spcPct val="100000"/>
              </a:lnSpc>
              <a:spcBef>
                <a:spcPts val="200"/>
              </a:spcBef>
              <a:spcAft>
                <a:spcPts val="0"/>
              </a:spcAft>
              <a:buClr>
                <a:schemeClr val="dk1"/>
              </a:buClr>
              <a:buSzPts val="900"/>
              <a:buFont typeface="Arial"/>
              <a:buNone/>
            </a:pPr>
            <a:r>
              <a:t/>
            </a:r>
            <a:endParaRPr i="1" sz="1100" u="none" cap="none" strike="noStrike">
              <a:solidFill>
                <a:schemeClr val="dk1"/>
              </a:solidFill>
              <a:latin typeface="Open Sans"/>
              <a:ea typeface="Open Sans"/>
              <a:cs typeface="Open Sans"/>
              <a:sym typeface="Open Sans"/>
            </a:endParaRPr>
          </a:p>
          <a:p>
            <a:pPr indent="0" lvl="0" marL="0" marR="0" rtl="0" algn="l">
              <a:lnSpc>
                <a:spcPct val="100000"/>
              </a:lnSpc>
              <a:spcBef>
                <a:spcPts val="200"/>
              </a:spcBef>
              <a:spcAft>
                <a:spcPts val="0"/>
              </a:spcAft>
              <a:buClr>
                <a:schemeClr val="dk1"/>
              </a:buClr>
              <a:buSzPts val="900"/>
              <a:buFont typeface="Arial"/>
              <a:buNone/>
            </a:pPr>
            <a:r>
              <a:rPr b="1" lang="fr" sz="1300">
                <a:solidFill>
                  <a:srgbClr val="2E2F5E"/>
                </a:solidFill>
                <a:latin typeface="Open Sans"/>
                <a:ea typeface="Open Sans"/>
                <a:cs typeface="Open Sans"/>
                <a:sym typeface="Open Sans"/>
              </a:rPr>
              <a:t>Un formulaire de dons en ligne</a:t>
            </a:r>
            <a:r>
              <a:rPr lang="fr" sz="1000">
                <a:solidFill>
                  <a:srgbClr val="4C40CF"/>
                </a:solidFill>
                <a:latin typeface="Open Sans SemiBold"/>
                <a:ea typeface="Open Sans SemiBold"/>
                <a:cs typeface="Open Sans SemiBold"/>
                <a:sym typeface="Open Sans SemiBold"/>
              </a:rPr>
              <a:t> </a:t>
            </a:r>
            <a:r>
              <a:rPr b="1" lang="fr" sz="1300">
                <a:solidFill>
                  <a:srgbClr val="4C40CF"/>
                </a:solidFill>
                <a:latin typeface="Open Sans"/>
                <a:ea typeface="Open Sans"/>
                <a:cs typeface="Open Sans"/>
                <a:sym typeface="Open Sans"/>
              </a:rPr>
              <a:t>100% personnalisable</a:t>
            </a:r>
            <a:endParaRPr sz="1000">
              <a:solidFill>
                <a:srgbClr val="4C40CF"/>
              </a:solidFill>
              <a:latin typeface="Open Sans SemiBold"/>
              <a:ea typeface="Open Sans SemiBold"/>
              <a:cs typeface="Open Sans SemiBold"/>
              <a:sym typeface="Open Sans SemiBold"/>
            </a:endParaRPr>
          </a:p>
          <a:p>
            <a:pPr indent="0" lvl="0" marL="0" marR="0" rtl="0" algn="l">
              <a:lnSpc>
                <a:spcPct val="100000"/>
              </a:lnSpc>
              <a:spcBef>
                <a:spcPts val="200"/>
              </a:spcBef>
              <a:spcAft>
                <a:spcPts val="0"/>
              </a:spcAft>
              <a:buClr>
                <a:schemeClr val="dk1"/>
              </a:buClr>
              <a:buSzPts val="900"/>
              <a:buFont typeface="Arial"/>
              <a:buNone/>
            </a:pPr>
            <a:r>
              <a:rPr lang="fr" sz="1000">
                <a:solidFill>
                  <a:srgbClr val="707097"/>
                </a:solidFill>
                <a:latin typeface="Open Sans"/>
                <a:ea typeface="Open Sans"/>
                <a:cs typeface="Open Sans"/>
                <a:sym typeface="Open Sans"/>
              </a:rPr>
              <a:t>Créez en quelques clics votre formulaire de don et permettez à tous vos publics de s’engager.</a:t>
            </a:r>
            <a:endParaRPr sz="1000">
              <a:latin typeface="Open Sans"/>
              <a:ea typeface="Open Sans"/>
              <a:cs typeface="Open Sans"/>
              <a:sym typeface="Open Sans"/>
            </a:endParaRPr>
          </a:p>
          <a:p>
            <a:pPr indent="0" lvl="0" marL="0" marR="0" rtl="0" algn="l">
              <a:lnSpc>
                <a:spcPct val="100000"/>
              </a:lnSpc>
              <a:spcBef>
                <a:spcPts val="200"/>
              </a:spcBef>
              <a:spcAft>
                <a:spcPts val="0"/>
              </a:spcAft>
              <a:buClr>
                <a:schemeClr val="dk1"/>
              </a:buClr>
              <a:buSzPts val="900"/>
              <a:buFont typeface="Arial"/>
              <a:buNone/>
            </a:pPr>
            <a:r>
              <a:t/>
            </a:r>
            <a:endParaRPr i="0" sz="1000" u="none" cap="none" strike="noStrike">
              <a:solidFill>
                <a:schemeClr val="dk1"/>
              </a:solidFill>
              <a:latin typeface="Open Sans"/>
              <a:ea typeface="Open Sans"/>
              <a:cs typeface="Open Sans"/>
              <a:sym typeface="Open Sans"/>
            </a:endParaRPr>
          </a:p>
          <a:p>
            <a:pPr indent="0" lvl="0" marL="0" marR="0" rtl="0" algn="l">
              <a:lnSpc>
                <a:spcPct val="100000"/>
              </a:lnSpc>
              <a:spcBef>
                <a:spcPts val="200"/>
              </a:spcBef>
              <a:spcAft>
                <a:spcPts val="0"/>
              </a:spcAft>
              <a:buClr>
                <a:schemeClr val="dk1"/>
              </a:buClr>
              <a:buSzPts val="900"/>
              <a:buFont typeface="Arial"/>
              <a:buNone/>
            </a:pPr>
            <a:r>
              <a:rPr b="1" lang="fr" sz="1300">
                <a:solidFill>
                  <a:srgbClr val="2E2F5E"/>
                </a:solidFill>
                <a:latin typeface="Open Sans"/>
                <a:ea typeface="Open Sans"/>
                <a:cs typeface="Open Sans"/>
                <a:sym typeface="Open Sans"/>
              </a:rPr>
              <a:t>Assurez le suivi des dons</a:t>
            </a:r>
            <a:r>
              <a:rPr lang="fr" sz="1000">
                <a:solidFill>
                  <a:srgbClr val="4C40CF"/>
                </a:solidFill>
                <a:latin typeface="Open Sans SemiBold"/>
                <a:ea typeface="Open Sans SemiBold"/>
                <a:cs typeface="Open Sans SemiBold"/>
                <a:sym typeface="Open Sans SemiBold"/>
              </a:rPr>
              <a:t> </a:t>
            </a:r>
            <a:r>
              <a:rPr b="1" lang="fr" sz="1300">
                <a:solidFill>
                  <a:srgbClr val="4C40CF"/>
                </a:solidFill>
                <a:latin typeface="Open Sans"/>
                <a:ea typeface="Open Sans"/>
                <a:cs typeface="Open Sans"/>
                <a:sym typeface="Open Sans"/>
              </a:rPr>
              <a:t>de A à Z</a:t>
            </a:r>
            <a:endParaRPr sz="1000">
              <a:solidFill>
                <a:srgbClr val="4C40CF"/>
              </a:solidFill>
              <a:latin typeface="Open Sans SemiBold"/>
              <a:ea typeface="Open Sans SemiBold"/>
              <a:cs typeface="Open Sans SemiBold"/>
              <a:sym typeface="Open Sans SemiBold"/>
            </a:endParaRPr>
          </a:p>
          <a:p>
            <a:pPr indent="0" lvl="0" marL="0" marR="0" rtl="0" algn="l">
              <a:lnSpc>
                <a:spcPct val="100000"/>
              </a:lnSpc>
              <a:spcBef>
                <a:spcPts val="200"/>
              </a:spcBef>
              <a:spcAft>
                <a:spcPts val="0"/>
              </a:spcAft>
              <a:buClr>
                <a:schemeClr val="dk1"/>
              </a:buClr>
              <a:buSzPts val="900"/>
              <a:buFont typeface="Arial"/>
              <a:buNone/>
            </a:pPr>
            <a:r>
              <a:rPr lang="fr" sz="1000">
                <a:solidFill>
                  <a:srgbClr val="707097"/>
                </a:solidFill>
                <a:latin typeface="Open Sans"/>
                <a:ea typeface="Open Sans"/>
                <a:cs typeface="Open Sans"/>
                <a:sym typeface="Open Sans"/>
              </a:rPr>
              <a:t>Au fur et à mesure, retrouvez les informations importantes et coordonnées des donateurs pour leurs adresser vos calendriers ou vos communications. Vous avez aussi la possibilité de télécharger le fichier avec l’ensemble des données et coordonnées.</a:t>
            </a:r>
            <a:endParaRPr sz="1000">
              <a:latin typeface="Open Sans"/>
              <a:ea typeface="Open Sans"/>
              <a:cs typeface="Open Sans"/>
              <a:sym typeface="Open Sans"/>
            </a:endParaRPr>
          </a:p>
          <a:p>
            <a:pPr indent="0" lvl="0" marL="0" marR="0" rtl="0" algn="l">
              <a:lnSpc>
                <a:spcPct val="100000"/>
              </a:lnSpc>
              <a:spcBef>
                <a:spcPts val="200"/>
              </a:spcBef>
              <a:spcAft>
                <a:spcPts val="0"/>
              </a:spcAft>
              <a:buClr>
                <a:schemeClr val="dk1"/>
              </a:buClr>
              <a:buSzPts val="900"/>
              <a:buFont typeface="Arial"/>
              <a:buNone/>
            </a:pPr>
            <a:r>
              <a:t/>
            </a:r>
            <a:endParaRPr i="0" sz="1000" u="none" cap="none" strike="noStrike">
              <a:solidFill>
                <a:schemeClr val="dk1"/>
              </a:solidFill>
              <a:latin typeface="Open Sans"/>
              <a:ea typeface="Open Sans"/>
              <a:cs typeface="Open Sans"/>
              <a:sym typeface="Open Sans"/>
            </a:endParaRPr>
          </a:p>
          <a:p>
            <a:pPr indent="0" lvl="0" marL="0" marR="0" rtl="0" algn="l">
              <a:lnSpc>
                <a:spcPct val="100000"/>
              </a:lnSpc>
              <a:spcBef>
                <a:spcPts val="200"/>
              </a:spcBef>
              <a:spcAft>
                <a:spcPts val="0"/>
              </a:spcAft>
              <a:buClr>
                <a:schemeClr val="dk1"/>
              </a:buClr>
              <a:buSzPts val="900"/>
              <a:buFont typeface="Arial"/>
              <a:buNone/>
            </a:pPr>
            <a:r>
              <a:rPr b="1" lang="fr" sz="1300">
                <a:solidFill>
                  <a:srgbClr val="2E2F5E"/>
                </a:solidFill>
                <a:latin typeface="Open Sans"/>
                <a:ea typeface="Open Sans"/>
                <a:cs typeface="Open Sans"/>
                <a:sym typeface="Open Sans"/>
              </a:rPr>
              <a:t>Simplicité et sécurité</a:t>
            </a:r>
            <a:r>
              <a:rPr lang="fr" sz="1000">
                <a:solidFill>
                  <a:srgbClr val="4C40CF"/>
                </a:solidFill>
                <a:latin typeface="Open Sans SemiBold"/>
                <a:ea typeface="Open Sans SemiBold"/>
                <a:cs typeface="Open Sans SemiBold"/>
                <a:sym typeface="Open Sans SemiBold"/>
              </a:rPr>
              <a:t> </a:t>
            </a:r>
            <a:r>
              <a:rPr b="1" lang="fr" sz="1300">
                <a:solidFill>
                  <a:srgbClr val="4C40CF"/>
                </a:solidFill>
                <a:latin typeface="Open Sans"/>
                <a:ea typeface="Open Sans"/>
                <a:cs typeface="Open Sans"/>
                <a:sym typeface="Open Sans"/>
              </a:rPr>
              <a:t>garanties</a:t>
            </a:r>
            <a:endParaRPr sz="1000">
              <a:solidFill>
                <a:srgbClr val="4C40CF"/>
              </a:solidFill>
              <a:latin typeface="Open Sans SemiBold"/>
              <a:ea typeface="Open Sans SemiBold"/>
              <a:cs typeface="Open Sans SemiBold"/>
              <a:sym typeface="Open Sans SemiBold"/>
            </a:endParaRPr>
          </a:p>
          <a:p>
            <a:pPr indent="0" lvl="0" marL="0" marR="0" rtl="0" algn="l">
              <a:lnSpc>
                <a:spcPct val="100000"/>
              </a:lnSpc>
              <a:spcBef>
                <a:spcPts val="200"/>
              </a:spcBef>
              <a:spcAft>
                <a:spcPts val="0"/>
              </a:spcAft>
              <a:buClr>
                <a:schemeClr val="dk1"/>
              </a:buClr>
              <a:buSzPts val="900"/>
              <a:buFont typeface="Arial"/>
              <a:buNone/>
            </a:pPr>
            <a:r>
              <a:rPr lang="fr" sz="1000">
                <a:solidFill>
                  <a:srgbClr val="707097"/>
                </a:solidFill>
                <a:latin typeface="Open Sans"/>
                <a:ea typeface="Open Sans"/>
                <a:cs typeface="Open Sans"/>
                <a:sym typeface="Open Sans"/>
              </a:rPr>
              <a:t>Tous les dons qui vous sont faits figurent dans votre espace d’administration et HelloAsso vous verse chaque euro collecté sur votre compte bancaire, tous les mois ou à la demande. Intégralement sécurisée, notre solution vous permet de suivre l’évolution des dons donnés sur vos formulaires HelloAsso.</a:t>
            </a:r>
            <a:endParaRPr sz="10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6"/>
          <p:cNvPicPr preferRelativeResize="0"/>
          <p:nvPr/>
        </p:nvPicPr>
        <p:blipFill rotWithShape="1">
          <a:blip r:embed="rId3">
            <a:alphaModFix/>
          </a:blip>
          <a:srcRect b="0" l="0" r="13859" t="0"/>
          <a:stretch/>
        </p:blipFill>
        <p:spPr>
          <a:xfrm>
            <a:off x="0" y="0"/>
            <a:ext cx="7876498" cy="5143500"/>
          </a:xfrm>
          <a:prstGeom prst="rect">
            <a:avLst/>
          </a:prstGeom>
          <a:noFill/>
          <a:ln>
            <a:noFill/>
          </a:ln>
        </p:spPr>
      </p:pic>
      <p:sp>
        <p:nvSpPr>
          <p:cNvPr id="237" name="Google Shape;237;p36"/>
          <p:cNvSpPr/>
          <p:nvPr/>
        </p:nvSpPr>
        <p:spPr>
          <a:xfrm>
            <a:off x="2692775" y="397250"/>
            <a:ext cx="1442400" cy="114600"/>
          </a:xfrm>
          <a:prstGeom prst="roundRect">
            <a:avLst>
              <a:gd fmla="val 50000" name="adj"/>
            </a:avLst>
          </a:prstGeom>
          <a:solidFill>
            <a:srgbClr val="49D38A">
              <a:alpha val="494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238" name="Google Shape;238;p36"/>
          <p:cNvSpPr/>
          <p:nvPr/>
        </p:nvSpPr>
        <p:spPr>
          <a:xfrm>
            <a:off x="1886700" y="187750"/>
            <a:ext cx="59898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lang="fr" sz="2100">
                <a:solidFill>
                  <a:srgbClr val="2E2F5E"/>
                </a:solidFill>
                <a:latin typeface="Open Sans ExtraBold"/>
                <a:ea typeface="Open Sans ExtraBold"/>
                <a:cs typeface="Open Sans ExtraBold"/>
                <a:sym typeface="Open Sans ExtraBold"/>
              </a:rPr>
              <a:t>Les</a:t>
            </a:r>
            <a:r>
              <a:rPr lang="fr" sz="2100">
                <a:solidFill>
                  <a:schemeClr val="dk1"/>
                </a:solidFill>
                <a:latin typeface="Open Sans ExtraBold"/>
                <a:ea typeface="Open Sans ExtraBold"/>
                <a:cs typeface="Open Sans ExtraBold"/>
                <a:sym typeface="Open Sans ExtraBold"/>
              </a:rPr>
              <a:t> </a:t>
            </a:r>
            <a:r>
              <a:rPr lang="fr" sz="2100">
                <a:solidFill>
                  <a:srgbClr val="4C40CF"/>
                </a:solidFill>
                <a:latin typeface="Open Sans ExtraBold"/>
                <a:ea typeface="Open Sans ExtraBold"/>
                <a:cs typeface="Open Sans ExtraBold"/>
                <a:sym typeface="Open Sans ExtraBold"/>
              </a:rPr>
              <a:t>avantages </a:t>
            </a:r>
            <a:r>
              <a:rPr lang="fr" sz="2100">
                <a:solidFill>
                  <a:srgbClr val="2E2F5E"/>
                </a:solidFill>
                <a:latin typeface="Open Sans ExtraBold"/>
                <a:ea typeface="Open Sans ExtraBold"/>
                <a:cs typeface="Open Sans ExtraBold"/>
                <a:sym typeface="Open Sans ExtraBold"/>
              </a:rPr>
              <a:t>et nos bonnes pratiques </a:t>
            </a:r>
            <a:endParaRPr b="0" i="0" sz="2100" u="none" cap="none" strike="noStrike">
              <a:solidFill>
                <a:srgbClr val="2E2F5E"/>
              </a:solidFill>
              <a:latin typeface="Arial"/>
              <a:ea typeface="Arial"/>
              <a:cs typeface="Arial"/>
              <a:sym typeface="Arial"/>
            </a:endParaRPr>
          </a:p>
        </p:txBody>
      </p:sp>
      <p:sp>
        <p:nvSpPr>
          <p:cNvPr id="239" name="Google Shape;239;p36"/>
          <p:cNvSpPr txBox="1"/>
          <p:nvPr/>
        </p:nvSpPr>
        <p:spPr>
          <a:xfrm>
            <a:off x="104825" y="917325"/>
            <a:ext cx="4986300" cy="349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fr">
                <a:solidFill>
                  <a:srgbClr val="2E2F5E"/>
                </a:solidFill>
                <a:latin typeface="Open Sans"/>
                <a:ea typeface="Open Sans"/>
                <a:cs typeface="Open Sans"/>
                <a:sym typeface="Open Sans"/>
              </a:rPr>
              <a:t>Les plus de cette solution</a:t>
            </a:r>
            <a:endParaRPr i="0" sz="1500" u="none" cap="none" strike="noStrike">
              <a:solidFill>
                <a:srgbClr val="2E2F5E"/>
              </a:solidFill>
              <a:latin typeface="Open Sans"/>
              <a:ea typeface="Open Sans"/>
              <a:cs typeface="Open Sans"/>
              <a:sym typeface="Open Sans"/>
            </a:endParaRPr>
          </a:p>
          <a:p>
            <a:pPr indent="-298450" lvl="0" marL="457200" marR="0" rtl="0" algn="l">
              <a:spcBef>
                <a:spcPts val="1000"/>
              </a:spcBef>
              <a:spcAft>
                <a:spcPts val="0"/>
              </a:spcAft>
              <a:buClr>
                <a:srgbClr val="707097"/>
              </a:buClr>
              <a:buSzPts val="1100"/>
              <a:buFont typeface="Open Sans"/>
              <a:buChar char="●"/>
            </a:pPr>
            <a:r>
              <a:rPr lang="fr" sz="1100">
                <a:solidFill>
                  <a:srgbClr val="707097"/>
                </a:solidFill>
                <a:latin typeface="Open Sans"/>
                <a:ea typeface="Open Sans"/>
                <a:cs typeface="Open Sans"/>
                <a:sym typeface="Open Sans"/>
              </a:rPr>
              <a:t>Proposez des montants définis, et/ou laissez la saisie d’un montant libre </a:t>
            </a:r>
            <a:endParaRPr sz="1100">
              <a:solidFill>
                <a:srgbClr val="707097"/>
              </a:solidFill>
              <a:latin typeface="Open Sans"/>
              <a:ea typeface="Open Sans"/>
              <a:cs typeface="Open Sans"/>
              <a:sym typeface="Open Sans"/>
            </a:endParaRPr>
          </a:p>
          <a:p>
            <a:pPr indent="-298450" lvl="0" marL="457200" marR="0" rtl="0" algn="l">
              <a:spcBef>
                <a:spcPts val="0"/>
              </a:spcBef>
              <a:spcAft>
                <a:spcPts val="0"/>
              </a:spcAft>
              <a:buClr>
                <a:srgbClr val="707097"/>
              </a:buClr>
              <a:buSzPts val="1100"/>
              <a:buFont typeface="Open Sans"/>
              <a:buChar char="●"/>
            </a:pPr>
            <a:r>
              <a:rPr lang="fr" sz="1100">
                <a:solidFill>
                  <a:srgbClr val="707097"/>
                </a:solidFill>
                <a:latin typeface="Open Sans"/>
                <a:ea typeface="Open Sans"/>
                <a:cs typeface="Open Sans"/>
                <a:sym typeface="Open Sans"/>
              </a:rPr>
              <a:t>Personnalisation totale des sections de votre formulaire afin de le mettre à vos couleurs (textes, photos, couleurs, textes, vidéos)</a:t>
            </a:r>
            <a:endParaRPr sz="1100">
              <a:solidFill>
                <a:srgbClr val="707097"/>
              </a:solidFill>
              <a:latin typeface="Open Sans"/>
              <a:ea typeface="Open Sans"/>
              <a:cs typeface="Open Sans"/>
              <a:sym typeface="Open Sans"/>
            </a:endParaRPr>
          </a:p>
          <a:p>
            <a:pPr indent="-298450" lvl="0" marL="457200" marR="0" rtl="0" algn="l">
              <a:spcBef>
                <a:spcPts val="0"/>
              </a:spcBef>
              <a:spcAft>
                <a:spcPts val="0"/>
              </a:spcAft>
              <a:buClr>
                <a:srgbClr val="707097"/>
              </a:buClr>
              <a:buSzPts val="1100"/>
              <a:buFont typeface="Open Sans"/>
              <a:buChar char="●"/>
            </a:pPr>
            <a:r>
              <a:rPr lang="fr" sz="1100">
                <a:solidFill>
                  <a:srgbClr val="707097"/>
                </a:solidFill>
                <a:latin typeface="Open Sans"/>
                <a:ea typeface="Open Sans"/>
                <a:cs typeface="Open Sans"/>
                <a:sym typeface="Open Sans"/>
              </a:rPr>
              <a:t>Ajout de champs personnalisés et récupération des coordonnées des donateurs - données téléchargeables sous excel ou en csv</a:t>
            </a:r>
            <a:endParaRPr sz="1100">
              <a:solidFill>
                <a:srgbClr val="707097"/>
              </a:solidFill>
              <a:latin typeface="Open Sans"/>
              <a:ea typeface="Open Sans"/>
              <a:cs typeface="Open Sans"/>
              <a:sym typeface="Open Sans"/>
            </a:endParaRPr>
          </a:p>
          <a:p>
            <a:pPr indent="0" lvl="0" marL="0" rtl="0" algn="l">
              <a:spcBef>
                <a:spcPts val="1000"/>
              </a:spcBef>
              <a:spcAft>
                <a:spcPts val="0"/>
              </a:spcAft>
              <a:buNone/>
            </a:pPr>
            <a:r>
              <a:rPr b="1" lang="fr">
                <a:solidFill>
                  <a:srgbClr val="2E2F5E"/>
                </a:solidFill>
                <a:latin typeface="Open Sans"/>
                <a:ea typeface="Open Sans"/>
                <a:cs typeface="Open Sans"/>
                <a:sym typeface="Open Sans"/>
              </a:rPr>
              <a:t>Nos bonnes pratiques </a:t>
            </a:r>
            <a:endParaRPr b="1">
              <a:solidFill>
                <a:srgbClr val="2E2F5E"/>
              </a:solidFill>
              <a:latin typeface="Open Sans"/>
              <a:ea typeface="Open Sans"/>
              <a:cs typeface="Open Sans"/>
              <a:sym typeface="Open Sans"/>
            </a:endParaRPr>
          </a:p>
          <a:p>
            <a:pPr indent="-298450" lvl="0" marL="457200" rtl="0" algn="l">
              <a:spcBef>
                <a:spcPts val="1000"/>
              </a:spcBef>
              <a:spcAft>
                <a:spcPts val="0"/>
              </a:spcAft>
              <a:buClr>
                <a:srgbClr val="707097"/>
              </a:buClr>
              <a:buSzPts val="1100"/>
              <a:buFont typeface="Open Sans"/>
              <a:buChar char="●"/>
            </a:pPr>
            <a:r>
              <a:rPr lang="fr" sz="1100">
                <a:solidFill>
                  <a:srgbClr val="707097"/>
                </a:solidFill>
                <a:latin typeface="Open Sans"/>
                <a:ea typeface="Open Sans"/>
                <a:cs typeface="Open Sans"/>
                <a:sym typeface="Open Sans"/>
              </a:rPr>
              <a:t>Imprimez des flyers avec le QR code et/ou le lien URL de votre formulaire de don : si les personnes ne sont pas à leur domicile lors de votre passage, elles auront la possibilité de vous faire un don en ligne ! </a:t>
            </a:r>
            <a:endParaRPr sz="1100">
              <a:solidFill>
                <a:srgbClr val="707097"/>
              </a:solidFill>
              <a:latin typeface="Open Sans"/>
              <a:ea typeface="Open Sans"/>
              <a:cs typeface="Open Sans"/>
              <a:sym typeface="Open Sans"/>
            </a:endParaRPr>
          </a:p>
          <a:p>
            <a:pPr indent="-298450" lvl="0" marL="457200" rtl="0" algn="l">
              <a:spcBef>
                <a:spcPts val="0"/>
              </a:spcBef>
              <a:spcAft>
                <a:spcPts val="0"/>
              </a:spcAft>
              <a:buClr>
                <a:srgbClr val="707097"/>
              </a:buClr>
              <a:buSzPts val="1100"/>
              <a:buFont typeface="Open Sans"/>
              <a:buChar char="●"/>
            </a:pPr>
            <a:r>
              <a:rPr lang="fr" sz="1100">
                <a:solidFill>
                  <a:srgbClr val="707097"/>
                </a:solidFill>
                <a:latin typeface="Open Sans"/>
                <a:ea typeface="Open Sans"/>
                <a:cs typeface="Open Sans"/>
                <a:sym typeface="Open Sans"/>
              </a:rPr>
              <a:t>Mettez une photo de groupe des membres de votre amicale pour personnaliser votre formulaire de don </a:t>
            </a:r>
            <a:endParaRPr sz="1100">
              <a:solidFill>
                <a:srgbClr val="707097"/>
              </a:solidFill>
              <a:latin typeface="Open Sans"/>
              <a:ea typeface="Open Sans"/>
              <a:cs typeface="Open Sans"/>
              <a:sym typeface="Open Sans"/>
            </a:endParaRPr>
          </a:p>
          <a:p>
            <a:pPr indent="-298450" lvl="0" marL="457200" rtl="0" algn="l">
              <a:spcBef>
                <a:spcPts val="0"/>
              </a:spcBef>
              <a:spcAft>
                <a:spcPts val="0"/>
              </a:spcAft>
              <a:buClr>
                <a:srgbClr val="707097"/>
              </a:buClr>
              <a:buSzPts val="1100"/>
              <a:buFont typeface="Open Sans"/>
              <a:buChar char="●"/>
            </a:pPr>
            <a:r>
              <a:rPr lang="fr" sz="1100">
                <a:solidFill>
                  <a:srgbClr val="707097"/>
                </a:solidFill>
                <a:latin typeface="Open Sans"/>
                <a:ea typeface="Open Sans"/>
                <a:cs typeface="Open Sans"/>
                <a:sym typeface="Open Sans"/>
              </a:rPr>
              <a:t>Personnalisez les champs de votre formulaire en demandant les coordonnées de vos donateurs : il sera aisé pour vous de déposer les calendriers à leur domicile, ou de leur envoyer par la poste !</a:t>
            </a:r>
            <a:endParaRPr sz="1100">
              <a:solidFill>
                <a:srgbClr val="707097"/>
              </a:solidFill>
              <a:latin typeface="Open Sans"/>
              <a:ea typeface="Open Sans"/>
              <a:cs typeface="Open Sans"/>
              <a:sym typeface="Open Sans"/>
            </a:endParaRPr>
          </a:p>
        </p:txBody>
      </p:sp>
      <p:pic>
        <p:nvPicPr>
          <p:cNvPr id="240" name="Google Shape;240;p36"/>
          <p:cNvPicPr preferRelativeResize="0"/>
          <p:nvPr/>
        </p:nvPicPr>
        <p:blipFill>
          <a:blip r:embed="rId4">
            <a:alphaModFix/>
          </a:blip>
          <a:stretch>
            <a:fillRect/>
          </a:stretch>
        </p:blipFill>
        <p:spPr>
          <a:xfrm>
            <a:off x="5152950" y="668900"/>
            <a:ext cx="3866349" cy="3995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HelloAsso - Couleurs 2018">
      <a:dk1>
        <a:srgbClr val="2E2F5E"/>
      </a:dk1>
      <a:lt1>
        <a:srgbClr val="FFFFFF"/>
      </a:lt1>
      <a:dk2>
        <a:srgbClr val="777D9C"/>
      </a:dk2>
      <a:lt2>
        <a:srgbClr val="F6F6FA"/>
      </a:lt2>
      <a:accent1>
        <a:srgbClr val="49D38A"/>
      </a:accent1>
      <a:accent2>
        <a:srgbClr val="FF9D66"/>
      </a:accent2>
      <a:accent3>
        <a:srgbClr val="F45554"/>
      </a:accent3>
      <a:accent4>
        <a:srgbClr val="9EBCF9"/>
      </a:accent4>
      <a:accent5>
        <a:srgbClr val="E1E4EA"/>
      </a:accent5>
      <a:accent6>
        <a:srgbClr val="F6F6FA"/>
      </a:accent6>
      <a:hlink>
        <a:srgbClr val="49D38A"/>
      </a:hlink>
      <a:folHlink>
        <a:srgbClr val="4731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